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6" r:id="rId3"/>
    <p:sldId id="260" r:id="rId4"/>
    <p:sldId id="261" r:id="rId5"/>
    <p:sldId id="281" r:id="rId6"/>
    <p:sldId id="280" r:id="rId7"/>
    <p:sldId id="258" r:id="rId8"/>
    <p:sldId id="273" r:id="rId9"/>
    <p:sldId id="279" r:id="rId10"/>
    <p:sldId id="259" r:id="rId11"/>
    <p:sldId id="257" r:id="rId12"/>
    <p:sldId id="265" r:id="rId13"/>
    <p:sldId id="267" r:id="rId14"/>
    <p:sldId id="266" r:id="rId15"/>
    <p:sldId id="282" r:id="rId16"/>
    <p:sldId id="269" r:id="rId17"/>
    <p:sldId id="290" r:id="rId18"/>
    <p:sldId id="271" r:id="rId19"/>
    <p:sldId id="277" r:id="rId20"/>
    <p:sldId id="278" r:id="rId21"/>
    <p:sldId id="288" r:id="rId22"/>
    <p:sldId id="289" r:id="rId23"/>
    <p:sldId id="287" r:id="rId24"/>
    <p:sldId id="286" r:id="rId25"/>
    <p:sldId id="285" r:id="rId26"/>
    <p:sldId id="284" r:id="rId27"/>
    <p:sldId id="272" r:id="rId28"/>
    <p:sldId id="283" r:id="rId29"/>
  </p:sldIdLst>
  <p:sldSz cx="9906000" cy="6858000" type="A4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尾真美" initials="西尾真美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99"/>
    <a:srgbClr val="70AD47"/>
    <a:srgbClr val="000000"/>
    <a:srgbClr val="FF99FF"/>
    <a:srgbClr val="99CCFF"/>
    <a:srgbClr val="CCFF99"/>
    <a:srgbClr val="FF9933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2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939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741" y="0"/>
            <a:ext cx="2918938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898D-32A2-4F93-AA0E-03A1D88800F9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051"/>
            <a:ext cx="2918939" cy="49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741" y="9377051"/>
            <a:ext cx="2918938" cy="49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94C9-907A-49D5-97DE-B23E3FAA6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597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939" cy="49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741" y="0"/>
            <a:ext cx="2918938" cy="493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282AD-822D-4132-B420-C0970E7E9697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685" y="4688527"/>
            <a:ext cx="5388394" cy="4444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051"/>
            <a:ext cx="2918939" cy="493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741" y="9377051"/>
            <a:ext cx="2918938" cy="493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683E8-EEB7-438B-9246-069A63B5A2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6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683E8-EEB7-438B-9246-069A63B5A2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888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25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74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5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44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8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0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03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5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1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12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70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00B92-0554-4DCF-80A9-C72088EC3028}" type="datetimeFigureOut">
              <a:rPr kumimoji="1" lang="ja-JP" altLang="en-US" smtClean="0"/>
              <a:t>2017/6/2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0B08A-05E2-41C4-A7CA-38251C8EE4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53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0"/>
            <a:ext cx="9906000" cy="6886714"/>
          </a:xfrm>
          <a:prstGeom prst="rect">
            <a:avLst/>
          </a:prstGeom>
        </p:spPr>
      </p:pic>
      <p:sp>
        <p:nvSpPr>
          <p:cNvPr id="4" name="テキスト ボックス 207"/>
          <p:cNvSpPr txBox="1"/>
          <p:nvPr/>
        </p:nvSpPr>
        <p:spPr>
          <a:xfrm>
            <a:off x="489062" y="1491389"/>
            <a:ext cx="5553161" cy="131058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60365" tIns="7223" rIns="60365" bIns="722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ja-JP" altLang="en-US" sz="7200" kern="100" spc="-81" dirty="0"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altLang="en-US" sz="10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042223" y="1548250"/>
            <a:ext cx="1760095" cy="1253728"/>
            <a:chOff x="6156670" y="46574"/>
            <a:chExt cx="2166579" cy="1543050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6156670" y="46574"/>
              <a:ext cx="1428379" cy="1543050"/>
              <a:chOff x="6156670" y="46574"/>
              <a:chExt cx="1428379" cy="1543050"/>
            </a:xfrm>
          </p:grpSpPr>
          <p:sp>
            <p:nvSpPr>
              <p:cNvPr id="12" name="テキスト ボックス 17"/>
              <p:cNvSpPr txBox="1"/>
              <p:nvPr/>
            </p:nvSpPr>
            <p:spPr>
              <a:xfrm>
                <a:off x="6156670" y="46574"/>
                <a:ext cx="930910" cy="15430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74295" tIns="37148" rIns="74295" bIns="3714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7313" kern="100" dirty="0">
                    <a:ln w="22225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altLang="en-US" sz="853" kern="100" dirty="0">
                  <a:solidFill>
                    <a:srgbClr val="CC0099"/>
                  </a:solidFill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6904964" y="274472"/>
                <a:ext cx="680085" cy="1019175"/>
                <a:chOff x="6904964" y="274472"/>
                <a:chExt cx="1409701" cy="1952625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6904964" y="274472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222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7152615" y="741197"/>
                  <a:ext cx="936000" cy="1080000"/>
                </a:xfrm>
                <a:prstGeom prst="ellipse">
                  <a:avLst/>
                </a:prstGeom>
                <a:solidFill>
                  <a:srgbClr val="FFFF99"/>
                </a:solidFill>
                <a:ln w="222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7343115" y="1131722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7838415" y="1141247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弧 17"/>
                <p:cNvSpPr/>
                <p:nvPr/>
              </p:nvSpPr>
              <p:spPr>
                <a:xfrm rot="10800000">
                  <a:off x="7354157" y="1293644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905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 sz="894"/>
                </a:p>
              </p:txBody>
            </p:sp>
          </p:grpSp>
        </p:grpSp>
        <p:sp>
          <p:nvSpPr>
            <p:cNvPr id="7" name="円/楕円 6"/>
            <p:cNvSpPr/>
            <p:nvPr/>
          </p:nvSpPr>
          <p:spPr>
            <a:xfrm>
              <a:off x="7643799" y="267157"/>
              <a:ext cx="679450" cy="1019175"/>
            </a:xfrm>
            <a:prstGeom prst="ellipse">
              <a:avLst/>
            </a:prstGeom>
            <a:solidFill>
              <a:srgbClr val="CC00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7760843" y="508559"/>
              <a:ext cx="451359" cy="563707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7855940" y="713384"/>
              <a:ext cx="36195" cy="49530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8097342" y="720700"/>
              <a:ext cx="36195" cy="49530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>
                <a:solidFill>
                  <a:schemeClr val="tx1"/>
                </a:solidFill>
              </a:endParaRPr>
            </a:p>
          </p:txBody>
        </p:sp>
        <p:sp>
          <p:nvSpPr>
            <p:cNvPr id="11" name="円弧 10"/>
            <p:cNvSpPr/>
            <p:nvPr/>
          </p:nvSpPr>
          <p:spPr>
            <a:xfrm rot="10800000">
              <a:off x="7863255" y="801167"/>
              <a:ext cx="251460" cy="173990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22225" y="1036990"/>
            <a:ext cx="6780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「おたる</a:t>
            </a:r>
            <a:r>
              <a:rPr lang="ja-JP" altLang="ja-JP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」のこれから</a:t>
            </a:r>
            <a:r>
              <a:rPr lang="ja-JP" altLang="ja-JP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のまちづくりについて考える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773732" y="3305739"/>
            <a:ext cx="4680582" cy="3044814"/>
            <a:chOff x="4791441" y="3084598"/>
            <a:chExt cx="4680582" cy="3044814"/>
          </a:xfrm>
        </p:grpSpPr>
        <p:sp>
          <p:nvSpPr>
            <p:cNvPr id="21" name="角丸四角形 20"/>
            <p:cNvSpPr/>
            <p:nvPr/>
          </p:nvSpPr>
          <p:spPr>
            <a:xfrm>
              <a:off x="4792023" y="3215742"/>
              <a:ext cx="4680000" cy="2913670"/>
            </a:xfrm>
            <a:prstGeom prst="roundRect">
              <a:avLst>
                <a:gd name="adj" fmla="val 2567"/>
              </a:avLst>
            </a:prstGeom>
            <a:solidFill>
              <a:srgbClr val="FFFF99"/>
            </a:solidFill>
            <a:ln w="254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13:00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会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市長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挨拶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オリエンテーション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13:15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基調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講演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</a:t>
              </a:r>
              <a:r>
                <a:rPr lang="ja-JP" altLang="en-US" sz="14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「小樽</a:t>
              </a:r>
              <a:r>
                <a:rPr lang="ja-JP" altLang="en-US" sz="14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の人々と小樽の街」</a:t>
              </a:r>
              <a:endParaRPr lang="en-US" altLang="ja-JP" sz="1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14:10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休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憩 ＜１５分間＞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14:25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グループワーク</a:t>
              </a:r>
              <a:endParaRPr lang="en-US" altLang="ja-JP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　　　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 </a:t>
              </a:r>
              <a:r>
                <a:rPr lang="ja-JP" altLang="en-US" sz="1400" b="1" spc="-1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今の「おたる」のいいところ・わるいところ</a:t>
              </a:r>
              <a:endParaRPr lang="en-US" altLang="ja-JP" sz="1400" b="1" spc="-1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endParaRPr lang="en-US" altLang="ja-JP" sz="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16:00</a:t>
              </a:r>
              <a:r>
                <a:rPr lang="ja-JP" altLang="en-US" sz="16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閉</a:t>
              </a:r>
              <a:r>
                <a:rPr lang="ja-JP" altLang="en-US" sz="16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会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4792023" y="3215742"/>
              <a:ext cx="4680000" cy="230780"/>
            </a:xfrm>
            <a:prstGeom prst="roundRect">
              <a:avLst>
                <a:gd name="adj" fmla="val 9410"/>
              </a:avLst>
            </a:prstGeom>
            <a:solidFill>
              <a:srgbClr val="CC0099"/>
            </a:solidFill>
            <a:ln w="254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4791441" y="3084598"/>
              <a:ext cx="4680000" cy="361924"/>
            </a:xfrm>
            <a:prstGeom prst="roundRect">
              <a:avLst/>
            </a:prstGeom>
            <a:solidFill>
              <a:srgbClr val="CC0099"/>
            </a:solidFill>
            <a:ln w="25400"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t" anchorCtr="0"/>
            <a:lstStyle/>
            <a:p>
              <a:r>
                <a:rPr kumimoji="1" lang="ja-JP" altLang="en-US" sz="2000" b="1" dirty="0" smtClean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　次　第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75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9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7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グループ化 17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9" name="円/楕円 18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1" name="円/楕円 20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3" name="円弧 22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2" name="円/楕円 11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6" name="円弧 15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-30110" y="1082077"/>
            <a:ext cx="4714792" cy="830997"/>
          </a:xfrm>
          <a:prstGeom prst="rect">
            <a:avLst/>
          </a:prstGeom>
          <a:noFill/>
          <a:effectLst>
            <a:outerShdw blurRad="50800" dist="38100" dir="2700000" algn="tl" rotWithShape="0">
              <a:srgbClr val="3399FF">
                <a:alpha val="4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 smtClean="0">
                <a:ln w="6350">
                  <a:solidFill>
                    <a:schemeClr val="tx1"/>
                  </a:solidFill>
                </a:ln>
                <a:effectLst/>
              </a:rPr>
              <a:t>グループワーク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8586" y="2158235"/>
            <a:ext cx="872284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4000" b="1" kern="1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テーマ</a:t>
            </a:r>
            <a:endParaRPr lang="en-US" altLang="ja-JP" sz="4000" b="1" kern="100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endParaRPr lang="en-US" altLang="ja-JP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r>
              <a:rPr lang="ja-JP" altLang="en-US" sz="32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4800" b="1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今の</a:t>
            </a:r>
            <a:r>
              <a:rPr lang="ja-JP" altLang="ja-JP" sz="4800" b="1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ja-JP" sz="4800" b="1" kern="100" spc="-1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おたる」</a:t>
            </a:r>
            <a:r>
              <a:rPr lang="ja-JP" altLang="ja-JP" sz="4800" b="1" kern="1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endParaRPr lang="en-US" altLang="ja-JP" sz="4800" b="1" kern="1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0"/>
              </a:spcAft>
            </a:pPr>
            <a:endParaRPr lang="en-US" altLang="ja-JP" sz="6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48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ja-JP" sz="5200" b="1" kern="100" dirty="0" smtClean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uFill>
                  <a:solidFill>
                    <a:srgbClr val="70AD47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</a:t>
            </a:r>
            <a:r>
              <a:rPr lang="ja-JP" altLang="ja-JP" sz="5200" b="1" kern="100" dirty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uFill>
                  <a:solidFill>
                    <a:srgbClr val="70AD47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</a:t>
            </a:r>
            <a:r>
              <a:rPr lang="ja-JP" altLang="ja-JP" sz="52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ja-JP" sz="5200" b="1" kern="100" dirty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uFill>
                  <a:solidFill>
                    <a:srgbClr val="2E75B6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</a:t>
            </a:r>
            <a:r>
              <a:rPr lang="ja-JP" altLang="ja-JP" sz="5200" b="1" kern="100" dirty="0" smtClean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uFill>
                  <a:solidFill>
                    <a:srgbClr val="2E75B6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</a:t>
            </a:r>
            <a:endParaRPr lang="en-US" altLang="ja-JP" sz="5200" b="1" kern="100" dirty="0">
              <a:ln w="19050">
                <a:solidFill>
                  <a:schemeClr val="tx1"/>
                </a:solidFill>
              </a:ln>
              <a:solidFill>
                <a:srgbClr val="CC0099"/>
              </a:solidFill>
              <a:uFill>
                <a:solidFill>
                  <a:srgbClr val="2E75B6"/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5" name="グループ化 24"/>
          <p:cNvGrpSpPr>
            <a:grpSpLocks noChangeAspect="1"/>
          </p:cNvGrpSpPr>
          <p:nvPr/>
        </p:nvGrpSpPr>
        <p:grpSpPr>
          <a:xfrm>
            <a:off x="2944984" y="4772773"/>
            <a:ext cx="552938" cy="636303"/>
            <a:chOff x="7398839" y="1923356"/>
            <a:chExt cx="366677" cy="473595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26" name="円/楕円 25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9" name="円弧 28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6866652" y="4772773"/>
            <a:ext cx="552938" cy="636303"/>
            <a:chOff x="8479780" y="3291553"/>
            <a:chExt cx="552938" cy="636303"/>
          </a:xfrm>
        </p:grpSpPr>
        <p:grpSp>
          <p:nvGrpSpPr>
            <p:cNvPr id="30" name="グループ化 29"/>
            <p:cNvGrpSpPr>
              <a:grpSpLocks noChangeAspect="1"/>
            </p:cNvGrpSpPr>
            <p:nvPr/>
          </p:nvGrpSpPr>
          <p:grpSpPr>
            <a:xfrm>
              <a:off x="8479780" y="3291553"/>
              <a:ext cx="552938" cy="636303"/>
              <a:chOff x="7398839" y="1923356"/>
              <a:chExt cx="366677" cy="473595"/>
            </a:xfrm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grpSpPr>
          <p:sp>
            <p:nvSpPr>
              <p:cNvPr id="31" name="円/楕円 30"/>
              <p:cNvSpPr/>
              <p:nvPr/>
            </p:nvSpPr>
            <p:spPr>
              <a:xfrm>
                <a:off x="7398839" y="1923356"/>
                <a:ext cx="366677" cy="473595"/>
              </a:xfrm>
              <a:prstGeom prst="ellipse">
                <a:avLst/>
              </a:prstGeom>
              <a:solidFill>
                <a:srgbClr val="FFFF99"/>
              </a:solidFill>
              <a:ln w="22225">
                <a:solidFill>
                  <a:srgbClr val="000B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94"/>
              </a:p>
            </p:txBody>
          </p:sp>
          <p:sp>
            <p:nvSpPr>
              <p:cNvPr id="34" name="円弧 33"/>
              <p:cNvSpPr/>
              <p:nvPr/>
            </p:nvSpPr>
            <p:spPr>
              <a:xfrm>
                <a:off x="7515882" y="2263986"/>
                <a:ext cx="136918" cy="87698"/>
              </a:xfrm>
              <a:prstGeom prst="arc">
                <a:avLst>
                  <a:gd name="adj1" fmla="val 11063922"/>
                  <a:gd name="adj2" fmla="val 21499458"/>
                </a:avLst>
              </a:prstGeom>
              <a:ln w="19050">
                <a:solidFill>
                  <a:srgbClr val="000B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ja-JP" altLang="en-US" sz="894"/>
              </a:p>
            </p:txBody>
          </p:sp>
        </p:grpSp>
        <p:cxnSp>
          <p:nvCxnSpPr>
            <p:cNvPr id="6" name="直線コネクタ 5"/>
            <p:cNvCxnSpPr/>
            <p:nvPr/>
          </p:nvCxnSpPr>
          <p:spPr>
            <a:xfrm>
              <a:off x="8605240" y="3503795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5400000">
              <a:off x="8599425" y="3501704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8807480" y="3501384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8798679" y="3501446"/>
              <a:ext cx="108000" cy="10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雲形吹き出し 37"/>
          <p:cNvSpPr/>
          <p:nvPr/>
        </p:nvSpPr>
        <p:spPr>
          <a:xfrm>
            <a:off x="7811251" y="1192449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雲形吹き出し 38"/>
          <p:cNvSpPr/>
          <p:nvPr/>
        </p:nvSpPr>
        <p:spPr>
          <a:xfrm>
            <a:off x="6272905" y="2155849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22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65017" y="105771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まずは・</a:t>
            </a:r>
            <a:r>
              <a:rPr lang="ja-JP" altLang="en-US" sz="36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・・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65976" y="2487660"/>
            <a:ext cx="8161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テーブルに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 </a:t>
            </a:r>
            <a:r>
              <a:rPr lang="ja-JP" altLang="en-US" sz="36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1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endParaRPr lang="en-US" altLang="ja-JP" sz="1100" b="1" dirty="0" smtClean="0">
              <a:ln w="190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</a:t>
            </a:r>
            <a:r>
              <a:rPr lang="ja-JP" altLang="en-US" sz="2400" dirty="0" smtClean="0">
                <a:ln w="1905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シールに </a:t>
            </a:r>
            <a:r>
              <a:rPr lang="ja-JP" altLang="en-US" sz="3600" b="1" spc="300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 名 前</a:t>
            </a:r>
            <a:r>
              <a:rPr lang="ja-JP" altLang="en-US" sz="2000" b="1" spc="300" dirty="0" smtClean="0">
                <a:ln w="190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記入して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97518" y="4050951"/>
            <a:ext cx="2081857" cy="907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太郎</a:t>
            </a:r>
            <a:endParaRPr lang="ja-JP" altLang="en-US" sz="4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597520" y="5043676"/>
            <a:ext cx="2081856" cy="9075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おたるん</a:t>
            </a:r>
            <a:endParaRPr lang="ja-JP" altLang="en-US" sz="4000" b="1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97052" y="3681619"/>
            <a:ext cx="120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5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6" name="グループ化 15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7" name="円/楕円 16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1" name="円弧 20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0" name="円/楕円 9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4" name="円弧 13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698840" y="1790263"/>
            <a:ext cx="36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名札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を作りましょう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吹き出し 24"/>
          <p:cNvSpPr/>
          <p:nvPr/>
        </p:nvSpPr>
        <p:spPr>
          <a:xfrm>
            <a:off x="6379431" y="2005661"/>
            <a:ext cx="3102258" cy="736699"/>
          </a:xfrm>
          <a:prstGeom prst="wedgeRoundRectCallout">
            <a:avLst>
              <a:gd name="adj1" fmla="val -69651"/>
              <a:gd name="adj2" fmla="val 113517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ニックネームＯＫ！</a:t>
            </a:r>
            <a:endParaRPr kumimoji="1" lang="ja-JP" altLang="en-US" sz="2400" b="1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202432" y="3866285"/>
            <a:ext cx="3377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heavy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大きな字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en-US" altLang="ja-JP" sz="2400" b="1" dirty="0" smtClean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書きましょう！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188340" y="5061552"/>
            <a:ext cx="3406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u="heavy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見えやすい場所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kumimoji="1" lang="en-US" altLang="ja-JP" sz="2400" b="1" dirty="0" smtClean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24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400" b="1" dirty="0" smtClean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貼りましょう！</a:t>
            </a:r>
            <a:endParaRPr kumimoji="1" lang="ja-JP" altLang="en-US" sz="24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吹き出し 28"/>
          <p:cNvSpPr/>
          <p:nvPr/>
        </p:nvSpPr>
        <p:spPr>
          <a:xfrm>
            <a:off x="5436843" y="4433273"/>
            <a:ext cx="1531178" cy="512865"/>
          </a:xfrm>
          <a:prstGeom prst="wedgeRoundRectCallout">
            <a:avLst>
              <a:gd name="adj1" fmla="val 41518"/>
              <a:gd name="adj2" fmla="val 75115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胸元など</a:t>
            </a:r>
            <a:endParaRPr kumimoji="1" lang="ja-JP" altLang="en-US" sz="2400" b="1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 flipH="1">
            <a:off x="3926207" y="4039076"/>
            <a:ext cx="1624816" cy="1640884"/>
            <a:chOff x="1003348" y="184049"/>
            <a:chExt cx="4079632" cy="4512919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1" t="-1" r="44849" b="66249"/>
            <a:stretch/>
          </p:blipFill>
          <p:spPr>
            <a:xfrm flipH="1">
              <a:off x="1003348" y="184049"/>
              <a:ext cx="4079632" cy="3073502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 t="34063" r="55238" b="50000"/>
            <a:stretch/>
          </p:blipFill>
          <p:spPr>
            <a:xfrm>
              <a:off x="2790698" y="3233801"/>
              <a:ext cx="1460666" cy="1451292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 t="34063" r="55238" b="50000"/>
            <a:stretch/>
          </p:blipFill>
          <p:spPr>
            <a:xfrm flipH="1">
              <a:off x="1984585" y="3245676"/>
              <a:ext cx="1460665" cy="1451292"/>
            </a:xfrm>
            <a:prstGeom prst="rect">
              <a:avLst/>
            </a:prstGeom>
          </p:spPr>
        </p:pic>
      </p:grpSp>
      <p:sp>
        <p:nvSpPr>
          <p:cNvPr id="34" name="角丸四角形 33"/>
          <p:cNvSpPr>
            <a:spLocks noChangeAspect="1"/>
          </p:cNvSpPr>
          <p:nvPr/>
        </p:nvSpPr>
        <p:spPr>
          <a:xfrm>
            <a:off x="4449165" y="5305298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17761" r="68678" b="78681"/>
          <a:stretch/>
        </p:blipFill>
        <p:spPr>
          <a:xfrm>
            <a:off x="4465465" y="4630802"/>
            <a:ext cx="183019" cy="11780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6" t="17761" r="68678" b="78681"/>
          <a:stretch/>
        </p:blipFill>
        <p:spPr>
          <a:xfrm>
            <a:off x="4804814" y="4630802"/>
            <a:ext cx="183019" cy="117806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4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弧 19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9" name="円/楕円 8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95423" y="1205963"/>
            <a:ext cx="2541182" cy="1705587"/>
            <a:chOff x="1084521" y="2546430"/>
            <a:chExt cx="2190307" cy="1446550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1084521" y="2546430"/>
              <a:ext cx="21903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400" b="1" dirty="0" smtClean="0">
                  <a:ln w="19050">
                    <a:solidFill>
                      <a:schemeClr val="accent1">
                        <a:lumMod val="75000"/>
                      </a:schemeClr>
                    </a:solidFill>
                  </a:ln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自己紹介</a:t>
              </a:r>
              <a:endParaRPr kumimoji="1" lang="ja-JP" altLang="en-US" sz="2400" b="1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1185529" y="3084276"/>
              <a:ext cx="1988289" cy="0"/>
            </a:xfrm>
            <a:prstGeom prst="line">
              <a:avLst/>
            </a:prstGeom>
            <a:ln w="76200" cmpd="tri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円形吹き出し 25"/>
          <p:cNvSpPr/>
          <p:nvPr/>
        </p:nvSpPr>
        <p:spPr>
          <a:xfrm>
            <a:off x="3225209" y="1581001"/>
            <a:ext cx="3455582" cy="955509"/>
          </a:xfrm>
          <a:prstGeom prst="wedgeEllipseCallout">
            <a:avLst>
              <a:gd name="adj1" fmla="val 58326"/>
              <a:gd name="adj2" fmla="val 46012"/>
            </a:avLst>
          </a:prstGeom>
          <a:solidFill>
            <a:srgbClr val="FFFF66">
              <a:alpha val="50000"/>
            </a:srgbClr>
          </a:solidFill>
          <a:ln>
            <a:solidFill>
              <a:srgbClr val="2E75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お名前</a:t>
            </a: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円形吹き出し 26"/>
          <p:cNvSpPr/>
          <p:nvPr/>
        </p:nvSpPr>
        <p:spPr>
          <a:xfrm>
            <a:off x="514466" y="2719329"/>
            <a:ext cx="5596542" cy="1076444"/>
          </a:xfrm>
          <a:prstGeom prst="wedgeEllipseCallout">
            <a:avLst>
              <a:gd name="adj1" fmla="val 53416"/>
              <a:gd name="adj2" fmla="val 34982"/>
            </a:avLst>
          </a:prstGeom>
          <a:solidFill>
            <a:srgbClr val="FFFF66">
              <a:alpha val="50000"/>
            </a:srgbClr>
          </a:solidFill>
          <a:ln>
            <a:solidFill>
              <a:srgbClr val="2E75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普段やっていること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円形吹き出し 27"/>
          <p:cNvSpPr/>
          <p:nvPr/>
        </p:nvSpPr>
        <p:spPr>
          <a:xfrm>
            <a:off x="1313122" y="3964228"/>
            <a:ext cx="4503108" cy="1208499"/>
          </a:xfrm>
          <a:prstGeom prst="wedgeEllipseCallout">
            <a:avLst>
              <a:gd name="adj1" fmla="val 61804"/>
              <a:gd name="adj2" fmla="val -27645"/>
            </a:avLst>
          </a:prstGeom>
          <a:solidFill>
            <a:srgbClr val="FFFF66">
              <a:alpha val="50000"/>
            </a:srgbClr>
          </a:solidFill>
          <a:ln>
            <a:solidFill>
              <a:srgbClr val="2E75B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4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参加したきっかけ</a:t>
            </a:r>
            <a:endParaRPr kumimoji="1" lang="ja-JP" altLang="en-US" sz="4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495640" y="3964228"/>
            <a:ext cx="3118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時計回りに</a:t>
            </a:r>
            <a:r>
              <a:rPr lang="ja-JP" altLang="en-US" sz="2400" u="wavyHeavy" dirty="0" smtClean="0">
                <a:ln>
                  <a:solidFill>
                    <a:schemeClr val="tx1"/>
                  </a:solidFill>
                </a:ln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１人</a:t>
            </a:r>
            <a:endParaRPr lang="en-US" altLang="ja-JP" sz="2400" u="wavyHeavy" dirty="0" smtClean="0">
              <a:ln>
                <a:solidFill>
                  <a:schemeClr val="tx1"/>
                </a:solidFill>
              </a:ln>
              <a:uFill>
                <a:solidFill>
                  <a:schemeClr val="accent1">
                    <a:lumMod val="75000"/>
                  </a:schemeClr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3600" b="1" u="wavyHeavy" dirty="0" smtClean="0">
                <a:ln>
                  <a:solidFill>
                    <a:schemeClr val="tx1"/>
                  </a:solidFill>
                </a:ln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800" b="1" u="wavyHeavy" dirty="0" smtClean="0">
                <a:ln>
                  <a:solidFill>
                    <a:schemeClr val="tx1"/>
                  </a:solidFill>
                </a:ln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秒</a:t>
            </a:r>
            <a:r>
              <a:rPr lang="ja-JP" altLang="en-US" sz="2400" u="wavyHeavy" dirty="0" smtClean="0">
                <a:ln>
                  <a:solidFill>
                    <a:schemeClr val="tx1"/>
                  </a:solidFill>
                </a:ln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くらいで</a:t>
            </a:r>
            <a:endParaRPr lang="en-US" altLang="ja-JP" sz="2400" u="wavyHeavy" dirty="0" smtClean="0">
              <a:ln>
                <a:solidFill>
                  <a:schemeClr val="tx1"/>
                </a:solidFill>
              </a:ln>
              <a:uFill>
                <a:solidFill>
                  <a:schemeClr val="accent1">
                    <a:lumMod val="75000"/>
                  </a:schemeClr>
                </a:solidFill>
              </a:u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お話ください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759163" y="1292431"/>
            <a:ext cx="2440496" cy="2488158"/>
            <a:chOff x="1003348" y="184049"/>
            <a:chExt cx="4079632" cy="4512919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51" t="-1" r="44849" b="66249"/>
            <a:stretch/>
          </p:blipFill>
          <p:spPr>
            <a:xfrm flipH="1">
              <a:off x="1003348" y="184049"/>
              <a:ext cx="4079632" cy="3073502"/>
            </a:xfrm>
            <a:prstGeom prst="rect">
              <a:avLst/>
            </a:prstGeom>
          </p:spPr>
        </p:pic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 t="34063" r="55238" b="50000"/>
            <a:stretch/>
          </p:blipFill>
          <p:spPr>
            <a:xfrm>
              <a:off x="2790698" y="3233801"/>
              <a:ext cx="1460666" cy="1451292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22" t="34063" r="55238" b="50000"/>
            <a:stretch/>
          </p:blipFill>
          <p:spPr>
            <a:xfrm flipH="1">
              <a:off x="1984585" y="3245676"/>
              <a:ext cx="1460665" cy="1451292"/>
            </a:xfrm>
            <a:prstGeom prst="rect">
              <a:avLst/>
            </a:prstGeom>
          </p:spPr>
        </p:pic>
      </p:grpSp>
      <p:sp>
        <p:nvSpPr>
          <p:cNvPr id="37" name="角丸四角形 36"/>
          <p:cNvSpPr>
            <a:spLocks noChangeAspect="1"/>
          </p:cNvSpPr>
          <p:nvPr/>
        </p:nvSpPr>
        <p:spPr>
          <a:xfrm>
            <a:off x="7645037" y="3257551"/>
            <a:ext cx="495463" cy="216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1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1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81139" y="2912352"/>
            <a:ext cx="7359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0663" indent="-220663" algn="just">
              <a:lnSpc>
                <a:spcPct val="150000"/>
              </a:lnSpc>
            </a:pPr>
            <a:r>
              <a:rPr lang="ja-JP" altLang="ja-JP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3600" b="1" spc="600" dirty="0" smtClean="0">
                <a:ln w="19050">
                  <a:solidFill>
                    <a:schemeClr val="tx1"/>
                  </a:solidFill>
                </a:ln>
                <a:solidFill>
                  <a:srgbClr val="70AD4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</a:t>
            </a:r>
            <a:r>
              <a:rPr lang="ja-JP" altLang="en-US" sz="3600" b="1" spc="600" dirty="0" smtClean="0">
                <a:ln w="19050">
                  <a:solidFill>
                    <a:schemeClr val="tx1"/>
                  </a:solidFill>
                </a:ln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ろ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」＝</a:t>
            </a:r>
            <a:r>
              <a:rPr lang="ja-JP" altLang="en-US" sz="2800" b="1" dirty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spc="60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おたるの</a:t>
            </a:r>
            <a:r>
              <a:rPr lang="ja-JP" altLang="en-US" sz="3200" b="1" spc="600" dirty="0" smtClean="0">
                <a:ln w="12700">
                  <a:solidFill>
                    <a:schemeClr val="accent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強み</a:t>
            </a:r>
            <a:endParaRPr lang="ja-JP" altLang="ja-JP" sz="3200" b="1" spc="600" dirty="0">
              <a:ln w="12700">
                <a:solidFill>
                  <a:schemeClr val="accent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0663" indent="-220663">
              <a:lnSpc>
                <a:spcPct val="150000"/>
              </a:lnSpc>
            </a:pPr>
            <a:r>
              <a:rPr lang="ja-JP" altLang="ja-JP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3600" b="1" dirty="0" smtClean="0">
                <a:ln w="19050">
                  <a:solidFill>
                    <a:schemeClr val="tx1"/>
                  </a:solidFill>
                </a:ln>
                <a:solidFill>
                  <a:srgbClr val="CC00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」＝</a:t>
            </a:r>
            <a:r>
              <a:rPr lang="ja-JP" altLang="en-US" sz="2800" b="1" dirty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解決すべき</a:t>
            </a:r>
            <a:r>
              <a:rPr lang="ja-JP" altLang="en-US" sz="3200" b="1" dirty="0" smtClean="0">
                <a:ln w="12700">
                  <a:solidFill>
                    <a:srgbClr val="CC0099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lang="en-US" altLang="ja-JP" sz="3200" b="1" dirty="0" smtClean="0">
              <a:ln w="12700">
                <a:solidFill>
                  <a:srgbClr val="CC0099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4360191" y="4534440"/>
            <a:ext cx="540000" cy="468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4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弧 19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9" name="円/楕円 8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9028" y="1293971"/>
            <a:ext cx="2541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テーマ</a:t>
            </a:r>
            <a:endParaRPr kumimoji="1" lang="ja-JP" altLang="en-US" sz="4400" b="1" dirty="0">
              <a:ln w="19050">
                <a:solidFill>
                  <a:schemeClr val="accent1">
                    <a:lumMod val="75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9729" y="1967372"/>
            <a:ext cx="8663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今の「おたる」の </a:t>
            </a:r>
            <a:r>
              <a:rPr kumimoji="1"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いいところ・わるいところ</a:t>
            </a:r>
            <a:endParaRPr kumimoji="1" lang="en-US" altLang="ja-JP" sz="32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2800" u="heavy" dirty="0" smtClean="0">
                <a:uFill>
                  <a:solidFill>
                    <a:srgbClr val="FFFF0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現状の課題と整理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53715" y="5127895"/>
            <a:ext cx="615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</a:t>
            </a:r>
            <a:r>
              <a:rPr kumimoji="1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2800" b="1" dirty="0" smtClean="0">
                <a:ln w="12700">
                  <a:solidFill>
                    <a:srgbClr val="FFFF00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これから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を考える材料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雲形吹き出し 46"/>
          <p:cNvSpPr/>
          <p:nvPr/>
        </p:nvSpPr>
        <p:spPr>
          <a:xfrm>
            <a:off x="8061900" y="4476004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雲形吹き出し 47"/>
          <p:cNvSpPr/>
          <p:nvPr/>
        </p:nvSpPr>
        <p:spPr>
          <a:xfrm>
            <a:off x="7152099" y="5496871"/>
            <a:ext cx="1670438" cy="1020867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1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48854" y="2237765"/>
            <a:ext cx="8880202" cy="2354491"/>
          </a:xfrm>
          <a:prstGeom prst="rect">
            <a:avLst/>
          </a:prstGeom>
          <a:noFill/>
        </p:spPr>
        <p:txBody>
          <a:bodyPr wrap="square" bIns="0" rtlCol="0" anchor="ctr" anchorCtr="0">
            <a:spAutoFit/>
          </a:bodyPr>
          <a:lstStyle/>
          <a:p>
            <a:pPr marL="220663" indent="-220663">
              <a:lnSpc>
                <a:spcPct val="150000"/>
              </a:lnSpc>
            </a:pP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頭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に浮かんだことは、些細なこと</a:t>
            </a: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でも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書き出しましょう</a:t>
            </a:r>
            <a:endParaRPr lang="ja-JP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0663" indent="-220663">
              <a:lnSpc>
                <a:spcPct val="150000"/>
              </a:lnSpc>
            </a:pP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の言ったこと</a:t>
            </a: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否定しないでください</a:t>
            </a:r>
            <a:endParaRPr lang="ja-JP" altLang="ja-JP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0663" indent="-220663">
              <a:lnSpc>
                <a:spcPct val="150000"/>
              </a:lnSpc>
            </a:pP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</a:t>
            </a:r>
            <a:r>
              <a:rPr lang="ja-JP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の人が発言できるよう、発言は</a:t>
            </a:r>
            <a:r>
              <a:rPr lang="ja-JP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短くまとめましょう</a:t>
            </a:r>
            <a:endParaRPr lang="ja-JP" altLang="ja-JP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20663" indent="-220663">
              <a:lnSpc>
                <a:spcPct val="150000"/>
              </a:lnSpc>
            </a:pPr>
            <a:r>
              <a:rPr lang="ja-JP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●</a:t>
            </a:r>
            <a:r>
              <a:rPr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ja-JP" sz="2800" b="1" dirty="0" smtClean="0">
                <a:ln w="952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気軽</a:t>
            </a:r>
            <a:r>
              <a:rPr lang="ja-JP" altLang="ja-JP" sz="2800" b="1" dirty="0">
                <a:ln w="9525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に明るく楽しみましょう！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3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5" name="円/楕円 14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弧 18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8" name="円/楕円 7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弧 11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9028" y="1293971"/>
            <a:ext cx="2541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 smtClean="0">
                <a:ln w="19050">
                  <a:solidFill>
                    <a:schemeClr val="accent1">
                      <a:lumMod val="75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ルール</a:t>
            </a:r>
            <a:endParaRPr kumimoji="1" lang="ja-JP" altLang="en-US" sz="4400" b="1" dirty="0">
              <a:ln w="19050">
                <a:solidFill>
                  <a:schemeClr val="accent1">
                    <a:lumMod val="75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雲形吹き出し 21"/>
          <p:cNvSpPr/>
          <p:nvPr/>
        </p:nvSpPr>
        <p:spPr>
          <a:xfrm>
            <a:off x="4023595" y="1035493"/>
            <a:ext cx="5347832" cy="1127208"/>
          </a:xfrm>
          <a:prstGeom prst="cloudCallout">
            <a:avLst>
              <a:gd name="adj1" fmla="val -2635"/>
              <a:gd name="adj2" fmla="val -67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0" bIns="0" rtlCol="0" anchor="ctr"/>
          <a:lstStyle/>
          <a:p>
            <a:pPr algn="just"/>
            <a:r>
              <a:rPr kumimoji="1" lang="ja-JP" altLang="en-US" sz="24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ルールを守って、気持ちよく</a:t>
            </a:r>
            <a:endParaRPr kumimoji="1" lang="en-US" altLang="ja-JP" sz="2400" b="1" dirty="0" smtClean="0">
              <a:ln w="6350">
                <a:solidFill>
                  <a:schemeClr val="bg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kumimoji="1" lang="ja-JP" altLang="en-US" sz="2400" b="1" dirty="0" smtClean="0">
                <a:ln w="6350">
                  <a:solidFill>
                    <a:schemeClr val="bg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グループワークしましょう♪</a:t>
            </a:r>
            <a:endParaRPr kumimoji="1" lang="ja-JP" altLang="en-US" sz="2400" b="1" dirty="0">
              <a:ln w="6350">
                <a:solidFill>
                  <a:schemeClr val="bg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93739" y="4766605"/>
            <a:ext cx="9118521" cy="64858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6000" rIns="72000" bIns="36000" rtlCol="0" anchor="ctr"/>
          <a:lstStyle/>
          <a:p>
            <a:pPr algn="ctr"/>
            <a:r>
              <a:rPr lang="ja-JP" altLang="en-US" sz="2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思いついたら書き出す！否定しない！１人だけで話さない！</a:t>
            </a:r>
            <a:endParaRPr kumimoji="1" lang="ja-JP" altLang="en-US" sz="2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4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77349" y="1510628"/>
            <a:ext cx="86364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模造紙</a:t>
            </a:r>
            <a:r>
              <a:rPr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の中央に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グループ名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書きましょう</a:t>
            </a:r>
            <a:endParaRPr kumimoji="1" lang="ja-JP" altLang="en-US" sz="20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弧 1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" name="円/楕円 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19" name="円/楕円 18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2" name="円弧 21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7841680" y="2396247"/>
            <a:ext cx="1761869" cy="1367076"/>
          </a:xfrm>
          <a:prstGeom prst="wedgeEllipseCallout">
            <a:avLst>
              <a:gd name="adj1" fmla="val -299"/>
              <a:gd name="adj2" fmla="val 74602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何色で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書いても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ＯＫ！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0604" y="1022069"/>
            <a:ext cx="296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準備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6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58244" y="2195196"/>
            <a:ext cx="6076674" cy="3777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模造紙</a:t>
            </a:r>
            <a:endParaRPr kumimoji="1"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53213" y="3426772"/>
            <a:ext cx="3422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900" dirty="0" smtClean="0">
                <a:ln w="38100">
                  <a:solidFill>
                    <a:srgbClr val="CC0099"/>
                  </a:solidFill>
                </a:ln>
                <a:solidFill>
                  <a:srgbClr val="CC0099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わるいところ</a:t>
            </a:r>
            <a:endParaRPr kumimoji="1" lang="en-US" altLang="ja-JP" sz="3600" spc="-900" dirty="0" smtClean="0">
              <a:ln w="38100">
                <a:solidFill>
                  <a:srgbClr val="CC0099"/>
                </a:solidFill>
              </a:ln>
              <a:solidFill>
                <a:srgbClr val="CC0099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r"/>
            <a:r>
              <a:rPr lang="ja-JP" altLang="en-US" sz="2400" dirty="0" smtClean="0">
                <a:ln w="38100">
                  <a:solidFill>
                    <a:srgbClr val="CC0099"/>
                  </a:solidFill>
                </a:ln>
                <a:solidFill>
                  <a:srgbClr val="CC0099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グループＡ</a:t>
            </a:r>
            <a:endParaRPr kumimoji="1" lang="ja-JP" altLang="en-US" sz="2800" dirty="0">
              <a:ln w="38100">
                <a:solidFill>
                  <a:srgbClr val="CC0099"/>
                </a:solidFill>
              </a:ln>
              <a:solidFill>
                <a:srgbClr val="CC0099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238552" y="4633409"/>
            <a:ext cx="1293239" cy="556912"/>
          </a:xfrm>
          <a:prstGeom prst="wedgeRectCallout">
            <a:avLst>
              <a:gd name="adj1" fmla="val 59236"/>
              <a:gd name="adj2" fmla="val -83376"/>
            </a:avLst>
          </a:prstGeom>
          <a:ln w="19050" cmpd="thickThin">
            <a:solidFill>
              <a:srgbClr val="99CC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144000" rtlCol="0" anchor="ctr" anchorCtr="1"/>
          <a:lstStyle/>
          <a:p>
            <a:pPr algn="r"/>
            <a:r>
              <a:rPr lang="en-US" altLang="ja-JP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A,B,C…</a:t>
            </a:r>
            <a:endParaRPr kumimoji="1" lang="ja-JP" altLang="en-US" sz="28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>
          <a:xfrm>
            <a:off x="5773377" y="3335653"/>
            <a:ext cx="2471257" cy="1519476"/>
          </a:xfrm>
          <a:prstGeom prst="wedgeEllipseCallout">
            <a:avLst>
              <a:gd name="adj1" fmla="val 47532"/>
              <a:gd name="adj2" fmla="val 4157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先に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b="1" u="heavy" dirty="0" smtClean="0">
                <a:uFill>
                  <a:solidFill>
                    <a:srgbClr val="CC0099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わるいところ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からだよ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円形吹き出し 34"/>
          <p:cNvSpPr/>
          <p:nvPr/>
        </p:nvSpPr>
        <p:spPr>
          <a:xfrm>
            <a:off x="4609493" y="4977066"/>
            <a:ext cx="3232117" cy="1367076"/>
          </a:xfrm>
          <a:prstGeom prst="wedgeEllipseCallout">
            <a:avLst>
              <a:gd name="adj1" fmla="val 61458"/>
              <a:gd name="adj2" fmla="val -36333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ふせんを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貼るための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余白を残してね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円形吹き出し 35"/>
          <p:cNvSpPr/>
          <p:nvPr/>
        </p:nvSpPr>
        <p:spPr>
          <a:xfrm>
            <a:off x="1841277" y="2427037"/>
            <a:ext cx="1444906" cy="855437"/>
          </a:xfrm>
          <a:prstGeom prst="wedgeEllipseCallout">
            <a:avLst>
              <a:gd name="adj1" fmla="val 42066"/>
              <a:gd name="adj2" fmla="val 61566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このくらいの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バランス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7350" y="1510628"/>
            <a:ext cx="85672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黄色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のふせんに</a:t>
            </a:r>
            <a:r>
              <a:rPr kumimoji="1" lang="ja-JP" altLang="en-US" sz="28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思いついた「わるいところ」</a:t>
            </a:r>
            <a:r>
              <a:rPr kumimoji="1" lang="ja-JP" altLang="en-US" sz="20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0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書きましょう</a:t>
            </a:r>
            <a:endParaRPr kumimoji="1" lang="ja-JP" altLang="en-US" sz="2000" spc="-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580604" y="2168756"/>
            <a:ext cx="2592729" cy="1620456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spc="-3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ほかのまちと比べて○○が良く</a:t>
            </a:r>
            <a:r>
              <a:rPr lang="ja-JP" altLang="en-US" sz="2800" b="1" spc="-3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ない</a:t>
            </a:r>
            <a:endParaRPr lang="ja-JP" altLang="en-US" sz="2800" b="1" spc="-3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2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7" name="円弧 2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6" name="円/楕円 1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8" name="円/楕円 2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87080" y="253242"/>
            <a:ext cx="431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「わるいところ」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5244784" y="2099049"/>
            <a:ext cx="3912781" cy="1301875"/>
          </a:xfrm>
          <a:prstGeom prst="wedgeEllipseCallout">
            <a:avLst>
              <a:gd name="adj1" fmla="val 35145"/>
              <a:gd name="adj2" fmla="val 71339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みんなが見やすいように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ってね！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円形吹き出し 32"/>
          <p:cNvSpPr/>
          <p:nvPr/>
        </p:nvSpPr>
        <p:spPr>
          <a:xfrm>
            <a:off x="4960742" y="4782340"/>
            <a:ext cx="2968208" cy="1350351"/>
          </a:xfrm>
          <a:prstGeom prst="wedgeEllipseCallout">
            <a:avLst>
              <a:gd name="adj1" fmla="val 58730"/>
              <a:gd name="adj2" fmla="val -2755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思いついたら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どんどん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書き出しましょう！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>
          <a:xfrm>
            <a:off x="4722341" y="3413100"/>
            <a:ext cx="2964991" cy="1307325"/>
          </a:xfrm>
          <a:prstGeom prst="wedgeEllipseCallout">
            <a:avLst>
              <a:gd name="adj1" fmla="val 65931"/>
              <a:gd name="adj2" fmla="val 35383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５つ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以上、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できれば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くらい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出してください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0604" y="1022069"/>
            <a:ext cx="296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意見を書き出す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36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7" name="メモ 36"/>
          <p:cNvSpPr/>
          <p:nvPr/>
        </p:nvSpPr>
        <p:spPr>
          <a:xfrm>
            <a:off x="1042799" y="3085888"/>
            <a:ext cx="2592729" cy="1620456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が少ない</a:t>
            </a:r>
            <a:endParaRPr kumimoji="1" lang="ja-JP" altLang="en-US" sz="2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1683590" y="4275452"/>
            <a:ext cx="2592729" cy="1620456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ja-JP" sz="800" b="1" spc="-3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10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○○で</a:t>
            </a:r>
            <a:endParaRPr lang="en-US" altLang="ja-JP" sz="2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困っている</a:t>
            </a:r>
            <a:endParaRPr lang="ja-JP" altLang="en-US" sz="2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6303">
            <a:off x="3661528" y="5111770"/>
            <a:ext cx="1511252" cy="2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1" y="2952395"/>
            <a:ext cx="3579708" cy="3579708"/>
          </a:xfrm>
          <a:prstGeom prst="rect">
            <a:avLst/>
          </a:prstGeom>
        </p:spPr>
      </p:pic>
      <p:sp>
        <p:nvSpPr>
          <p:cNvPr id="15" name="円形吹き出し 14"/>
          <p:cNvSpPr/>
          <p:nvPr/>
        </p:nvSpPr>
        <p:spPr>
          <a:xfrm>
            <a:off x="720441" y="2314292"/>
            <a:ext cx="1116732" cy="604712"/>
          </a:xfrm>
          <a:prstGeom prst="wedgeEllipseCallout">
            <a:avLst>
              <a:gd name="adj1" fmla="val 42168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市役所が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古い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52120" y="3163736"/>
            <a:ext cx="146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時計回りに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29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グループ化 29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5" name="円弧 34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4" name="円/楕円 23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8" name="円弧 27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37" name="円/楕円 36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0" name="円弧 39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87079" y="253242"/>
            <a:ext cx="436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「わるいところ」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0604" y="1022069"/>
            <a:ext cx="469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意見をチーム内で共有する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7350" y="1528967"/>
            <a:ext cx="8280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書いたことを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言いながら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模造紙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kumimoji="1" lang="ja-JP" altLang="en-US" sz="28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</a:t>
            </a:r>
            <a:r>
              <a:rPr kumimoji="1"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貼りましょう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円形吹き出し 45"/>
          <p:cNvSpPr/>
          <p:nvPr/>
        </p:nvSpPr>
        <p:spPr>
          <a:xfrm>
            <a:off x="5273880" y="2396651"/>
            <a:ext cx="3427189" cy="1772054"/>
          </a:xfrm>
          <a:prstGeom prst="wedgeEllipseCallout">
            <a:avLst>
              <a:gd name="adj1" fmla="val 45331"/>
              <a:gd name="adj2" fmla="val 47763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１回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につき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３枚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ふせんがなくなるまで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繰り返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円形吹き出し 46"/>
          <p:cNvSpPr/>
          <p:nvPr/>
        </p:nvSpPr>
        <p:spPr>
          <a:xfrm>
            <a:off x="4905212" y="4587932"/>
            <a:ext cx="3009086" cy="1520916"/>
          </a:xfrm>
          <a:prstGeom prst="wedgeEllipseCallout">
            <a:avLst>
              <a:gd name="adj1" fmla="val 62452"/>
              <a:gd name="adj2" fmla="val -7092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貼る場所は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とりあえず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自分の前でＯＫ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メモ 47"/>
          <p:cNvSpPr/>
          <p:nvPr/>
        </p:nvSpPr>
        <p:spPr>
          <a:xfrm rot="10027089">
            <a:off x="1854839" y="4958349"/>
            <a:ext cx="216000" cy="144000"/>
          </a:xfrm>
          <a:prstGeom prst="foldedCorner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メモ 49"/>
          <p:cNvSpPr/>
          <p:nvPr/>
        </p:nvSpPr>
        <p:spPr>
          <a:xfrm rot="10027089">
            <a:off x="2181210" y="5009375"/>
            <a:ext cx="216000" cy="144000"/>
          </a:xfrm>
          <a:prstGeom prst="foldedCorner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メモ 50"/>
          <p:cNvSpPr/>
          <p:nvPr/>
        </p:nvSpPr>
        <p:spPr>
          <a:xfrm rot="10027089">
            <a:off x="1951484" y="5144202"/>
            <a:ext cx="216000" cy="144000"/>
          </a:xfrm>
          <a:prstGeom prst="foldedCorner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円形吹き出し 51"/>
          <p:cNvSpPr/>
          <p:nvPr/>
        </p:nvSpPr>
        <p:spPr>
          <a:xfrm>
            <a:off x="2146113" y="2455671"/>
            <a:ext cx="1116732" cy="604712"/>
          </a:xfrm>
          <a:prstGeom prst="wedgeEllipseCallout">
            <a:avLst>
              <a:gd name="adj1" fmla="val -41711"/>
              <a:gd name="adj2" fmla="val 6987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若者が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少ない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3" name="円形吹き出し 52"/>
          <p:cNvSpPr/>
          <p:nvPr/>
        </p:nvSpPr>
        <p:spPr>
          <a:xfrm>
            <a:off x="116200" y="3038101"/>
            <a:ext cx="1116732" cy="604712"/>
          </a:xfrm>
          <a:prstGeom prst="wedgeEllipseCallout">
            <a:avLst>
              <a:gd name="adj1" fmla="val 53152"/>
              <a:gd name="adj2" fmla="val 4221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買い物が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8" name="フリーフォーム 17"/>
          <p:cNvSpPr/>
          <p:nvPr/>
        </p:nvSpPr>
        <p:spPr>
          <a:xfrm rot="21098732">
            <a:off x="2403246" y="3391422"/>
            <a:ext cx="2240063" cy="2428418"/>
          </a:xfrm>
          <a:custGeom>
            <a:avLst/>
            <a:gdLst>
              <a:gd name="connsiteX0" fmla="*/ 0 w 1516284"/>
              <a:gd name="connsiteY0" fmla="*/ 0 h 2025569"/>
              <a:gd name="connsiteX1" fmla="*/ 1516284 w 1516284"/>
              <a:gd name="connsiteY1" fmla="*/ 2025569 h 2025569"/>
              <a:gd name="connsiteX2" fmla="*/ 1516284 w 1516284"/>
              <a:gd name="connsiteY2" fmla="*/ 2025569 h 2025569"/>
              <a:gd name="connsiteX0" fmla="*/ 0 w 1516284"/>
              <a:gd name="connsiteY0" fmla="*/ 0 h 2025569"/>
              <a:gd name="connsiteX1" fmla="*/ 1516284 w 1516284"/>
              <a:gd name="connsiteY1" fmla="*/ 2025569 h 2025569"/>
              <a:gd name="connsiteX2" fmla="*/ 1516284 w 1516284"/>
              <a:gd name="connsiteY2" fmla="*/ 2025569 h 2025569"/>
              <a:gd name="connsiteX0" fmla="*/ 0 w 1516284"/>
              <a:gd name="connsiteY0" fmla="*/ 0 h 2025569"/>
              <a:gd name="connsiteX1" fmla="*/ 1516284 w 1516284"/>
              <a:gd name="connsiteY1" fmla="*/ 2025569 h 2025569"/>
              <a:gd name="connsiteX2" fmla="*/ 1516284 w 1516284"/>
              <a:gd name="connsiteY2" fmla="*/ 2025569 h 2025569"/>
              <a:gd name="connsiteX0" fmla="*/ 0 w 1897348"/>
              <a:gd name="connsiteY0" fmla="*/ 0 h 2025569"/>
              <a:gd name="connsiteX1" fmla="*/ 1516284 w 1897348"/>
              <a:gd name="connsiteY1" fmla="*/ 2025569 h 2025569"/>
              <a:gd name="connsiteX2" fmla="*/ 1516284 w 1897348"/>
              <a:gd name="connsiteY2" fmla="*/ 2025569 h 2025569"/>
              <a:gd name="connsiteX0" fmla="*/ 0 w 1976592"/>
              <a:gd name="connsiteY0" fmla="*/ 0 h 2025569"/>
              <a:gd name="connsiteX1" fmla="*/ 1516284 w 1976592"/>
              <a:gd name="connsiteY1" fmla="*/ 2025569 h 2025569"/>
              <a:gd name="connsiteX2" fmla="*/ 1516284 w 1976592"/>
              <a:gd name="connsiteY2" fmla="*/ 2025569 h 2025569"/>
              <a:gd name="connsiteX0" fmla="*/ 0 w 2325539"/>
              <a:gd name="connsiteY0" fmla="*/ 38 h 2025607"/>
              <a:gd name="connsiteX1" fmla="*/ 1516284 w 2325539"/>
              <a:gd name="connsiteY1" fmla="*/ 2025607 h 2025607"/>
              <a:gd name="connsiteX2" fmla="*/ 1516284 w 2325539"/>
              <a:gd name="connsiteY2" fmla="*/ 2025607 h 2025607"/>
              <a:gd name="connsiteX0" fmla="*/ 0 w 2506371"/>
              <a:gd name="connsiteY0" fmla="*/ 24 h 2025593"/>
              <a:gd name="connsiteX1" fmla="*/ 1516284 w 2506371"/>
              <a:gd name="connsiteY1" fmla="*/ 2025593 h 2025593"/>
              <a:gd name="connsiteX2" fmla="*/ 1516284 w 2506371"/>
              <a:gd name="connsiteY2" fmla="*/ 2025593 h 2025593"/>
              <a:gd name="connsiteX0" fmla="*/ 0 w 2325801"/>
              <a:gd name="connsiteY0" fmla="*/ 15510 h 2041079"/>
              <a:gd name="connsiteX1" fmla="*/ 1516284 w 2325801"/>
              <a:gd name="connsiteY1" fmla="*/ 2041079 h 2041079"/>
              <a:gd name="connsiteX2" fmla="*/ 1516284 w 2325801"/>
              <a:gd name="connsiteY2" fmla="*/ 2041079 h 2041079"/>
              <a:gd name="connsiteX0" fmla="*/ 0 w 2325801"/>
              <a:gd name="connsiteY0" fmla="*/ 15510 h 2041079"/>
              <a:gd name="connsiteX1" fmla="*/ 1516284 w 2325801"/>
              <a:gd name="connsiteY1" fmla="*/ 2041079 h 2041079"/>
              <a:gd name="connsiteX2" fmla="*/ 1516284 w 2325801"/>
              <a:gd name="connsiteY2" fmla="*/ 2041079 h 2041079"/>
              <a:gd name="connsiteX0" fmla="*/ 0 w 2552676"/>
              <a:gd name="connsiteY0" fmla="*/ 1103 h 2026672"/>
              <a:gd name="connsiteX1" fmla="*/ 1516284 w 2552676"/>
              <a:gd name="connsiteY1" fmla="*/ 2026672 h 2026672"/>
              <a:gd name="connsiteX2" fmla="*/ 1516284 w 2552676"/>
              <a:gd name="connsiteY2" fmla="*/ 2026672 h 2026672"/>
              <a:gd name="connsiteX0" fmla="*/ 0 w 3766118"/>
              <a:gd name="connsiteY0" fmla="*/ 1216 h 2049935"/>
              <a:gd name="connsiteX1" fmla="*/ 3766118 w 3766118"/>
              <a:gd name="connsiteY1" fmla="*/ 2049935 h 2049935"/>
              <a:gd name="connsiteX2" fmla="*/ 3766118 w 3766118"/>
              <a:gd name="connsiteY2" fmla="*/ 2049935 h 2049935"/>
              <a:gd name="connsiteX0" fmla="*/ 0 w 4888971"/>
              <a:gd name="connsiteY0" fmla="*/ 1216 h 2049935"/>
              <a:gd name="connsiteX1" fmla="*/ 3766118 w 4888971"/>
              <a:gd name="connsiteY1" fmla="*/ 2049935 h 2049935"/>
              <a:gd name="connsiteX2" fmla="*/ 3766118 w 4888971"/>
              <a:gd name="connsiteY2" fmla="*/ 2049935 h 2049935"/>
              <a:gd name="connsiteX0" fmla="*/ 0 w 6032972"/>
              <a:gd name="connsiteY0" fmla="*/ 1165 h 2049884"/>
              <a:gd name="connsiteX1" fmla="*/ 3766118 w 6032972"/>
              <a:gd name="connsiteY1" fmla="*/ 2049884 h 2049884"/>
              <a:gd name="connsiteX2" fmla="*/ 3766118 w 6032972"/>
              <a:gd name="connsiteY2" fmla="*/ 2049884 h 20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972" h="2049884">
                <a:moveTo>
                  <a:pt x="0" y="1165"/>
                </a:moveTo>
                <a:cubicBezTo>
                  <a:pt x="8563200" y="-52850"/>
                  <a:pt x="6222255" y="1789453"/>
                  <a:pt x="3766118" y="2049884"/>
                </a:cubicBezTo>
                <a:lnTo>
                  <a:pt x="3766118" y="2049884"/>
                </a:lnTo>
              </a:path>
            </a:pathLst>
          </a:custGeom>
          <a:noFill/>
          <a:ln w="88900" cmpd="tri">
            <a:solidFill>
              <a:schemeClr val="tx1"/>
            </a:solidFill>
            <a:prstDash val="solid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>
            <a:spLocks noChangeAspect="1"/>
          </p:cNvSpPr>
          <p:nvPr/>
        </p:nvSpPr>
        <p:spPr>
          <a:xfrm>
            <a:off x="1446481" y="4375409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4" name="角丸四角形 53"/>
          <p:cNvSpPr>
            <a:spLocks noChangeAspect="1"/>
          </p:cNvSpPr>
          <p:nvPr/>
        </p:nvSpPr>
        <p:spPr>
          <a:xfrm>
            <a:off x="2865145" y="4515631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太郎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71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6" name="メモ 5"/>
          <p:cNvSpPr/>
          <p:nvPr/>
        </p:nvSpPr>
        <p:spPr>
          <a:xfrm rot="242433">
            <a:off x="702257" y="3113293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学校が古い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30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" name="グループ化 3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2" name="円/楕円 3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6" name="円弧 3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5" name="円/楕円 24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9" name="円弧 28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287080" y="253242"/>
            <a:ext cx="451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「わるいところ」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0604" y="1022069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意見を島に仕分ける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04802" y="1619141"/>
            <a:ext cx="828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似たような内容の</a:t>
            </a:r>
            <a:r>
              <a:rPr kumimoji="1"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ふせんを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集めて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島（まとまり）をつくる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メモ 45"/>
          <p:cNvSpPr/>
          <p:nvPr/>
        </p:nvSpPr>
        <p:spPr>
          <a:xfrm rot="20810792">
            <a:off x="2311256" y="3261248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市役所が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7" name="メモ 46"/>
          <p:cNvSpPr/>
          <p:nvPr/>
        </p:nvSpPr>
        <p:spPr>
          <a:xfrm rot="651834">
            <a:off x="934049" y="527395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9" name="円形吹き出し 48"/>
          <p:cNvSpPr/>
          <p:nvPr/>
        </p:nvSpPr>
        <p:spPr>
          <a:xfrm>
            <a:off x="5179739" y="4166434"/>
            <a:ext cx="2887460" cy="1334428"/>
          </a:xfrm>
          <a:prstGeom prst="wedgeEllipseCallout">
            <a:avLst>
              <a:gd name="adj1" fmla="val 57845"/>
              <a:gd name="adj2" fmla="val 2250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みんなで協力して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ふせんを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動かして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まとまりをつくろう</a:t>
            </a:r>
            <a:endParaRPr lang="ja-JP" altLang="en-US" sz="20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メモ 49"/>
          <p:cNvSpPr/>
          <p:nvPr/>
        </p:nvSpPr>
        <p:spPr>
          <a:xfrm rot="869885">
            <a:off x="3685337" y="2229428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CC"/>
          </a:solidFill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市役所が</a:t>
            </a:r>
            <a:endParaRPr kumimoji="1"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古い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2957206" y="2619655"/>
            <a:ext cx="687005" cy="580109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786844" y="2656718"/>
            <a:ext cx="165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はがして移動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55" name="円/楕円 54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8" name="円弧 57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59" name="メモ 58"/>
          <p:cNvSpPr/>
          <p:nvPr/>
        </p:nvSpPr>
        <p:spPr>
          <a:xfrm rot="497146">
            <a:off x="7220526" y="239439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近所に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spc="-3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スーパーがない</a:t>
            </a:r>
            <a:endParaRPr kumimoji="1" lang="ja-JP" altLang="en-US" sz="1600" spc="-3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0" name="メモ 59"/>
          <p:cNvSpPr/>
          <p:nvPr/>
        </p:nvSpPr>
        <p:spPr>
          <a:xfrm>
            <a:off x="5827885" y="2183321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</a:t>
            </a:r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1" name="メモ 60"/>
          <p:cNvSpPr/>
          <p:nvPr/>
        </p:nvSpPr>
        <p:spPr>
          <a:xfrm rot="20853377">
            <a:off x="4362852" y="3268009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CC"/>
          </a:solidFill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近所に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spc="-300" dirty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スーパーがない</a:t>
            </a:r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5623907" y="3030521"/>
            <a:ext cx="1466378" cy="415598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721317" y="3384051"/>
            <a:ext cx="165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はがして移動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円形吹き出し 63"/>
          <p:cNvSpPr/>
          <p:nvPr/>
        </p:nvSpPr>
        <p:spPr>
          <a:xfrm>
            <a:off x="2144769" y="4642409"/>
            <a:ext cx="3028958" cy="983770"/>
          </a:xfrm>
          <a:prstGeom prst="wedgeEllipseCallout">
            <a:avLst>
              <a:gd name="adj1" fmla="val -45187"/>
              <a:gd name="adj2" fmla="val 4931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似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意見がないものは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ままでＯＫ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円形吹き出し 38"/>
          <p:cNvSpPr/>
          <p:nvPr/>
        </p:nvSpPr>
        <p:spPr>
          <a:xfrm>
            <a:off x="7218391" y="3218989"/>
            <a:ext cx="2534307" cy="1041038"/>
          </a:xfrm>
          <a:prstGeom prst="wedgeEllipseCallout">
            <a:avLst>
              <a:gd name="adj1" fmla="val -11917"/>
              <a:gd name="adj2" fmla="val 8095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似たもの探し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</a:p>
        </p:txBody>
      </p:sp>
      <p:sp>
        <p:nvSpPr>
          <p:cNvPr id="40" name="円形吹き出し 39"/>
          <p:cNvSpPr/>
          <p:nvPr/>
        </p:nvSpPr>
        <p:spPr>
          <a:xfrm>
            <a:off x="5658674" y="5564147"/>
            <a:ext cx="2765081" cy="1034416"/>
          </a:xfrm>
          <a:prstGeom prst="wedgeEllipseCallout">
            <a:avLst>
              <a:gd name="adj1" fmla="val 53409"/>
              <a:gd name="adj2" fmla="val -50797"/>
            </a:avLst>
          </a:prstGeom>
          <a:ln w="317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他にも思いついたら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しよう！</a:t>
            </a:r>
            <a:endParaRPr lang="ja-JP" altLang="en-US" sz="24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55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0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弧 1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" name="円/楕円 4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87080" y="253242"/>
            <a:ext cx="467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「わるいところ」</a:t>
            </a:r>
          </a:p>
        </p:txBody>
      </p:sp>
      <p:sp>
        <p:nvSpPr>
          <p:cNvPr id="18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0" name="円/楕円 19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3" name="円弧 22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5" name="円形吹き出し 24"/>
          <p:cNvSpPr/>
          <p:nvPr/>
        </p:nvSpPr>
        <p:spPr>
          <a:xfrm>
            <a:off x="5390866" y="4921207"/>
            <a:ext cx="2779218" cy="1160891"/>
          </a:xfrm>
          <a:prstGeom prst="wedgeEllipseCallout">
            <a:avLst>
              <a:gd name="adj1" fmla="val 52493"/>
              <a:gd name="adj2" fmla="val -3970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タイトルは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考えよう！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0604" y="1022069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島にタイトルを付ける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779627" y="2355173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公共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施設が</a:t>
            </a:r>
            <a:endParaRPr kumimoji="1" lang="en-US" altLang="ja-JP" sz="24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</a:t>
            </a:r>
            <a:r>
              <a:rPr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2258860" y="5686913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</a:t>
            </a:r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●が</a:t>
            </a:r>
            <a:endParaRPr lang="en-US" altLang="ja-JP" sz="20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△△</a:t>
            </a:r>
            <a:endParaRPr kumimoji="1" lang="ja-JP" altLang="en-US" sz="20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9" name="円形吹き出し 28"/>
          <p:cNvSpPr/>
          <p:nvPr/>
        </p:nvSpPr>
        <p:spPr>
          <a:xfrm>
            <a:off x="2339164" y="4578172"/>
            <a:ext cx="2307727" cy="906094"/>
          </a:xfrm>
          <a:prstGeom prst="wedgeEllipseCallout">
            <a:avLst>
              <a:gd name="adj1" fmla="val -54058"/>
              <a:gd name="adj2" fmla="val 3522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１件だけでも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は付けよう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04802" y="1588364"/>
            <a:ext cx="8280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島に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を付けて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ピンク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のふせんに書いて貼る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メモ 30"/>
          <p:cNvSpPr/>
          <p:nvPr/>
        </p:nvSpPr>
        <p:spPr>
          <a:xfrm rot="242433">
            <a:off x="793315" y="341062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学校が古い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2" name="メモ 31"/>
          <p:cNvSpPr/>
          <p:nvPr/>
        </p:nvSpPr>
        <p:spPr>
          <a:xfrm rot="20810792">
            <a:off x="2379860" y="3621695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市役所が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メモ 32"/>
          <p:cNvSpPr/>
          <p:nvPr/>
        </p:nvSpPr>
        <p:spPr>
          <a:xfrm rot="651834">
            <a:off x="934049" y="527395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4" name="メモ 33"/>
          <p:cNvSpPr/>
          <p:nvPr/>
        </p:nvSpPr>
        <p:spPr>
          <a:xfrm rot="497146">
            <a:off x="6570326" y="3950593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近所に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spc="-3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スーパーがない</a:t>
            </a:r>
            <a:endParaRPr kumimoji="1" lang="ja-JP" altLang="en-US" sz="1600" spc="-3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5" name="メモ 34"/>
          <p:cNvSpPr/>
          <p:nvPr/>
        </p:nvSpPr>
        <p:spPr>
          <a:xfrm>
            <a:off x="5196187" y="3621695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</a:t>
            </a:r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6" name="メモ 35"/>
          <p:cNvSpPr/>
          <p:nvPr/>
        </p:nvSpPr>
        <p:spPr>
          <a:xfrm>
            <a:off x="4964220" y="2567358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買い物が</a:t>
            </a:r>
            <a:endParaRPr kumimoji="1" lang="en-US" altLang="ja-JP" sz="24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7" name="円形吹き出し 36"/>
          <p:cNvSpPr/>
          <p:nvPr/>
        </p:nvSpPr>
        <p:spPr>
          <a:xfrm>
            <a:off x="7363237" y="2606929"/>
            <a:ext cx="2118827" cy="1394102"/>
          </a:xfrm>
          <a:prstGeom prst="wedgeEllipseCallout">
            <a:avLst>
              <a:gd name="adj1" fmla="val 9525"/>
              <a:gd name="adj2" fmla="val 6772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島を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つくり直しても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いいよ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99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弧 1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" name="円/楕円 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649442" y="1003977"/>
            <a:ext cx="2662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 smtClean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❤ お願い ❤</a:t>
            </a:r>
            <a:endParaRPr lang="ja-JP" altLang="en-US" sz="3600" b="1" dirty="0">
              <a:ln w="6350">
                <a:solidFill>
                  <a:schemeClr val="tx1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8821" y="1678921"/>
            <a:ext cx="7796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・携帯電話・スマートフォン</a:t>
            </a:r>
            <a:r>
              <a:rPr kumimoji="1"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endParaRPr kumimoji="1" lang="en-US" altLang="ja-JP" sz="3600" b="1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32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音が鳴らないように</a:t>
            </a:r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してください</a:t>
            </a:r>
            <a:endParaRPr kumimoji="1" lang="ja-JP" altLang="en-US" b="1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8821" y="2884221"/>
            <a:ext cx="870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800" b="1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会場内は</a:t>
            </a:r>
            <a:r>
              <a:rPr lang="ja-JP" altLang="en-US" sz="36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禁煙</a:t>
            </a:r>
            <a:r>
              <a:rPr lang="ja-JP" altLang="en-US" sz="2800" b="1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　</a:t>
            </a:r>
            <a:r>
              <a:rPr lang="ja-JP" altLang="en-US" sz="2800" b="1" dirty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28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喫煙所は</a:t>
            </a:r>
            <a:r>
              <a:rPr lang="en-US" altLang="ja-JP" sz="2800" b="1" u="dbl" dirty="0">
                <a:ln w="12700">
                  <a:noFill/>
                </a:ln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800" b="1" u="dbl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階です</a:t>
            </a:r>
            <a:endParaRPr kumimoji="1" lang="ja-JP" altLang="en-US" b="1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79515" y="3739978"/>
            <a:ext cx="635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飲み物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はお飲みになって構いません</a:t>
            </a:r>
            <a:endParaRPr kumimoji="1" lang="ja-JP" altLang="en-US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70" y="2790039"/>
            <a:ext cx="721542" cy="72000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89" y="1573723"/>
            <a:ext cx="720000" cy="72000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5768" y="3619883"/>
            <a:ext cx="720000" cy="720000"/>
          </a:xfrm>
          <a:prstGeom prst="rect">
            <a:avLst/>
          </a:prstGeom>
        </p:spPr>
      </p:pic>
      <p:sp>
        <p:nvSpPr>
          <p:cNvPr id="29" name="角丸四角形吹き出し 28"/>
          <p:cNvSpPr/>
          <p:nvPr/>
        </p:nvSpPr>
        <p:spPr>
          <a:xfrm>
            <a:off x="7905190" y="3498889"/>
            <a:ext cx="1830230" cy="894754"/>
          </a:xfrm>
          <a:prstGeom prst="wedgeRoundRectCallout">
            <a:avLst>
              <a:gd name="adj1" fmla="val -51346"/>
              <a:gd name="adj2" fmla="val 63224"/>
              <a:gd name="adj3" fmla="val 16667"/>
            </a:avLst>
          </a:prstGeom>
          <a:solidFill>
            <a:schemeClr val="accent5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b="1" spc="-15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お食事は</a:t>
            </a:r>
            <a:endParaRPr kumimoji="1" lang="en-US" altLang="ja-JP" sz="2000" b="1" spc="-150" dirty="0" smtClean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b="1" spc="-150" dirty="0" smtClean="0">
                <a:ln w="12700">
                  <a:solidFill>
                    <a:schemeClr val="bg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ご遠慮ください</a:t>
            </a:r>
            <a:endParaRPr kumimoji="1" lang="ja-JP" altLang="en-US" sz="2000" b="1" spc="-150" dirty="0">
              <a:ln w="12700">
                <a:solidFill>
                  <a:schemeClr val="bg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79515" y="4549305"/>
            <a:ext cx="7795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記録のため、会場の様子を</a:t>
            </a:r>
            <a:r>
              <a:rPr lang="ja-JP" altLang="en-US" sz="3200" b="1" dirty="0" smtClean="0">
                <a:ln w="12700">
                  <a:solidFill>
                    <a:schemeClr val="tx1"/>
                  </a:solidFill>
                </a:ln>
                <a:effectLst>
                  <a:glow rad="114300">
                    <a:srgbClr val="99CCFF">
                      <a:alpha val="60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撮影</a:t>
            </a:r>
            <a:r>
              <a:rPr lang="ja-JP" altLang="en-US" sz="2800" b="1" spc="-150" dirty="0" smtClean="0">
                <a:ln w="1270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lang="en-US" altLang="ja-JP" sz="2800" b="1" spc="-150" dirty="0" smtClean="0">
              <a:ln w="1270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800" b="1" spc="-150" dirty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u="dbl" spc="-150" dirty="0" smtClean="0">
                <a:ln w="12700">
                  <a:noFill/>
                </a:ln>
                <a:effectLst/>
                <a:uFill>
                  <a:solidFill>
                    <a:srgbClr val="92D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ホームページ等で公開</a:t>
            </a:r>
            <a:r>
              <a:rPr kumimoji="1" lang="ja-JP" altLang="en-US" sz="2800" b="1" spc="-150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する場合もありますので</a:t>
            </a:r>
            <a:endParaRPr kumimoji="1" lang="en-US" altLang="ja-JP" sz="2800" b="1" spc="-150" dirty="0" smtClean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3200" b="1" spc="-150" dirty="0" smtClean="0">
                <a:ln w="12700"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ご了承ください</a:t>
            </a:r>
            <a:endParaRPr kumimoji="1" lang="ja-JP" altLang="en-US" b="1" spc="-150" dirty="0">
              <a:ln w="12700"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1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0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弧 1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" name="円/楕円 4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8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0" name="円/楕円 19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3" name="円弧 22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4" name="円形吹き出し 23"/>
          <p:cNvSpPr/>
          <p:nvPr/>
        </p:nvSpPr>
        <p:spPr>
          <a:xfrm>
            <a:off x="4626591" y="4868377"/>
            <a:ext cx="3058124" cy="1230913"/>
          </a:xfrm>
          <a:prstGeom prst="wedgeEllipseCallout">
            <a:avLst>
              <a:gd name="adj1" fmla="val 60972"/>
              <a:gd name="adj2" fmla="val -25475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好きな色で囲って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カラフル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にしよう！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0604" y="1022069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島を囲む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4802" y="1619142"/>
            <a:ext cx="828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ふせんの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天地を整えて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、島を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で囲む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1542381" y="3440110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学校が古い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1" name="メモ 30"/>
          <p:cNvSpPr/>
          <p:nvPr/>
        </p:nvSpPr>
        <p:spPr>
          <a:xfrm>
            <a:off x="3055096" y="3771683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市役所が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904802" y="5439638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メモ 32"/>
          <p:cNvSpPr/>
          <p:nvPr/>
        </p:nvSpPr>
        <p:spPr>
          <a:xfrm>
            <a:off x="7226865" y="3620599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近所に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spc="-3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スーパーがない</a:t>
            </a:r>
            <a:endParaRPr kumimoji="1" lang="ja-JP" altLang="en-US" sz="1600" spc="-3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4" name="メモ 33"/>
          <p:cNvSpPr/>
          <p:nvPr/>
        </p:nvSpPr>
        <p:spPr>
          <a:xfrm>
            <a:off x="5715623" y="3431545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</a:t>
            </a:r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1294531" y="2521332"/>
            <a:ext cx="3801033" cy="22624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メモ 25"/>
          <p:cNvSpPr/>
          <p:nvPr/>
        </p:nvSpPr>
        <p:spPr>
          <a:xfrm>
            <a:off x="2323916" y="2309252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公共</a:t>
            </a:r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施設が</a:t>
            </a:r>
            <a:endParaRPr kumimoji="1" lang="en-US" altLang="ja-JP" sz="24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</a:t>
            </a:r>
            <a:r>
              <a:rPr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340126" y="2612772"/>
            <a:ext cx="3554854" cy="21071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5" name="メモ 34"/>
          <p:cNvSpPr/>
          <p:nvPr/>
        </p:nvSpPr>
        <p:spPr>
          <a:xfrm>
            <a:off x="6857445" y="2375764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買い物が</a:t>
            </a:r>
            <a:endParaRPr kumimoji="1" lang="en-US" altLang="ja-JP" sz="24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03557" y="5123536"/>
            <a:ext cx="2522065" cy="142075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2285868" y="4926618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</a:t>
            </a:r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●が</a:t>
            </a:r>
            <a:endParaRPr lang="en-US" altLang="ja-JP" sz="20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</a:t>
            </a:r>
            <a:r>
              <a:rPr kumimoji="1" lang="ja-JP" altLang="en-US" sz="20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</a:t>
            </a:r>
            <a:endParaRPr kumimoji="1" lang="ja-JP" altLang="en-US" sz="20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7080" y="253242"/>
            <a:ext cx="467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「わるいところ」</a:t>
            </a:r>
          </a:p>
        </p:txBody>
      </p:sp>
    </p:spTree>
    <p:extLst>
      <p:ext uri="{BB962C8B-B14F-4D97-AF65-F5344CB8AC3E}">
        <p14:creationId xmlns:p14="http://schemas.microsoft.com/office/powerpoint/2010/main" val="14074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77349" y="1510628"/>
            <a:ext cx="863643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模造紙</a:t>
            </a:r>
            <a:r>
              <a:rPr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の中央に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いいところ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  <a:r>
              <a:rPr kumimoji="1" lang="ja-JP" altLang="en-US" sz="2800" b="1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グループ名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0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書きましょう</a:t>
            </a:r>
            <a:endParaRPr kumimoji="1" lang="ja-JP" altLang="en-US" sz="2000" spc="-1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弧 1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" name="円/楕円 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19" name="円/楕円 18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2" name="円弧 21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>
            <a:off x="7841680" y="2396247"/>
            <a:ext cx="1761869" cy="1367076"/>
          </a:xfrm>
          <a:prstGeom prst="wedgeEllipseCallout">
            <a:avLst>
              <a:gd name="adj1" fmla="val -299"/>
              <a:gd name="adj2" fmla="val 74602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何色で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書いても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ＯＫ！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0604" y="1022069"/>
            <a:ext cx="296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準備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6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58244" y="2195196"/>
            <a:ext cx="6076674" cy="3777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模造紙</a:t>
            </a:r>
            <a:endParaRPr kumimoji="1"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 smtClean="0">
              <a:solidFill>
                <a:schemeClr val="tx1"/>
              </a:solidFill>
            </a:endParaRP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53213" y="3426772"/>
            <a:ext cx="3422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spc="-300" dirty="0" smtClean="0">
                <a:ln w="381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いいところ</a:t>
            </a:r>
            <a:endParaRPr kumimoji="1" lang="en-US" altLang="ja-JP" sz="3600" spc="-300" dirty="0" smtClean="0">
              <a:ln w="38100">
                <a:solidFill>
                  <a:srgbClr val="00B050"/>
                </a:solidFill>
              </a:ln>
              <a:solidFill>
                <a:srgbClr val="00B05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r"/>
            <a:r>
              <a:rPr lang="ja-JP" altLang="en-US" sz="2400" dirty="0" smtClean="0">
                <a:ln w="38100">
                  <a:solidFill>
                    <a:srgbClr val="00B050"/>
                  </a:solidFill>
                </a:ln>
                <a:solidFill>
                  <a:srgbClr val="00B05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グループＡ</a:t>
            </a:r>
            <a:endParaRPr kumimoji="1" lang="ja-JP" altLang="en-US" sz="2800" dirty="0">
              <a:ln w="38100">
                <a:solidFill>
                  <a:srgbClr val="00B050"/>
                </a:solidFill>
              </a:ln>
              <a:solidFill>
                <a:srgbClr val="00B05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33" name="四角形吹き出し 32"/>
          <p:cNvSpPr/>
          <p:nvPr/>
        </p:nvSpPr>
        <p:spPr>
          <a:xfrm>
            <a:off x="3238552" y="4633409"/>
            <a:ext cx="1293239" cy="556912"/>
          </a:xfrm>
          <a:prstGeom prst="wedgeRectCallout">
            <a:avLst>
              <a:gd name="adj1" fmla="val 59236"/>
              <a:gd name="adj2" fmla="val -83376"/>
            </a:avLst>
          </a:prstGeom>
          <a:ln w="19050" cmpd="thickThin">
            <a:solidFill>
              <a:srgbClr val="99CCFF"/>
            </a:solidFill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tIns="144000" rtlCol="0" anchor="ctr" anchorCtr="1"/>
          <a:lstStyle/>
          <a:p>
            <a:pPr algn="r"/>
            <a:r>
              <a:rPr lang="en-US" altLang="ja-JP" sz="24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A,B,C…</a:t>
            </a:r>
            <a:endParaRPr kumimoji="1" lang="ja-JP" altLang="en-US" sz="28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>
          <a:xfrm>
            <a:off x="5773377" y="3335653"/>
            <a:ext cx="2471257" cy="1519476"/>
          </a:xfrm>
          <a:prstGeom prst="wedgeEllipseCallout">
            <a:avLst>
              <a:gd name="adj1" fmla="val 47532"/>
              <a:gd name="adj2" fmla="val 41577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次に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800" b="1" u="heavy" dirty="0" smtClean="0">
                <a:uFill>
                  <a:solidFill>
                    <a:srgbClr val="00B05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いいところ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だよ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円形吹き出し 34"/>
          <p:cNvSpPr/>
          <p:nvPr/>
        </p:nvSpPr>
        <p:spPr>
          <a:xfrm>
            <a:off x="4609493" y="4977066"/>
            <a:ext cx="3232117" cy="1367076"/>
          </a:xfrm>
          <a:prstGeom prst="wedgeEllipseCallout">
            <a:avLst>
              <a:gd name="adj1" fmla="val 61458"/>
              <a:gd name="adj2" fmla="val -36333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ふせんを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貼るための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余白を残してね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円形吹き出し 35"/>
          <p:cNvSpPr/>
          <p:nvPr/>
        </p:nvSpPr>
        <p:spPr>
          <a:xfrm>
            <a:off x="1841277" y="2427037"/>
            <a:ext cx="1444906" cy="855437"/>
          </a:xfrm>
          <a:prstGeom prst="wedgeEllipseCallout">
            <a:avLst>
              <a:gd name="adj1" fmla="val 42066"/>
              <a:gd name="adj2" fmla="val 61566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このくらいの</a:t>
            </a:r>
            <a:endParaRPr kumimoji="1"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バランス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7350" y="1510628"/>
            <a:ext cx="856721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黄色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のふせんに</a:t>
            </a:r>
            <a:r>
              <a:rPr kumimoji="1" lang="ja-JP" altLang="en-US" sz="2800" b="1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思いついた「いいところ」</a:t>
            </a:r>
            <a:r>
              <a:rPr kumimoji="1" lang="ja-JP" altLang="en-US" sz="20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0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書きましょう</a:t>
            </a:r>
            <a:endParaRPr kumimoji="1" lang="ja-JP" altLang="en-US" sz="2000" spc="-3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メモ 5"/>
          <p:cNvSpPr/>
          <p:nvPr/>
        </p:nvSpPr>
        <p:spPr>
          <a:xfrm>
            <a:off x="580604" y="2168756"/>
            <a:ext cx="2592729" cy="1620456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spc="-3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ほかのまちと比べて○○が</a:t>
            </a:r>
            <a:r>
              <a:rPr lang="ja-JP" altLang="en-US" sz="2800" b="1" spc="-3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良い</a:t>
            </a:r>
            <a:endParaRPr lang="ja-JP" altLang="en-US" sz="2800" b="1" spc="-3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2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2" name="グループ化 2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23" name="円/楕円 2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5" name="円/楕円 2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7" name="円弧 2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6" name="円/楕円 1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8" name="円/楕円 2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87080" y="253242"/>
            <a:ext cx="4318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「いいところ」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5244784" y="2099049"/>
            <a:ext cx="3912781" cy="1301875"/>
          </a:xfrm>
          <a:prstGeom prst="wedgeEllipseCallout">
            <a:avLst>
              <a:gd name="adj1" fmla="val 35145"/>
              <a:gd name="adj2" fmla="val 71339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みんなが見やすいように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ってね！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円形吹き出し 32"/>
          <p:cNvSpPr/>
          <p:nvPr/>
        </p:nvSpPr>
        <p:spPr>
          <a:xfrm>
            <a:off x="4960742" y="4782340"/>
            <a:ext cx="2968208" cy="1350351"/>
          </a:xfrm>
          <a:prstGeom prst="wedgeEllipseCallout">
            <a:avLst>
              <a:gd name="adj1" fmla="val 58730"/>
              <a:gd name="adj2" fmla="val -2755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思いついたら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どんどん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書き出しましょう！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円形吹き出し 33"/>
          <p:cNvSpPr/>
          <p:nvPr/>
        </p:nvSpPr>
        <p:spPr>
          <a:xfrm>
            <a:off x="4722341" y="3413100"/>
            <a:ext cx="2964991" cy="1307325"/>
          </a:xfrm>
          <a:prstGeom prst="wedgeEllipseCallout">
            <a:avLst>
              <a:gd name="adj1" fmla="val 65931"/>
              <a:gd name="adj2" fmla="val 35383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５つ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以上、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できれば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くらい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出してください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80604" y="1022069"/>
            <a:ext cx="2966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意見を書き出す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36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7" name="メモ 36"/>
          <p:cNvSpPr/>
          <p:nvPr/>
        </p:nvSpPr>
        <p:spPr>
          <a:xfrm>
            <a:off x="1042799" y="3085888"/>
            <a:ext cx="2592729" cy="1620456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</a:t>
            </a:r>
            <a:r>
              <a:rPr kumimoji="1"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が多い</a:t>
            </a:r>
            <a:endParaRPr kumimoji="1" lang="ja-JP" altLang="en-US" sz="2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1683590" y="4275452"/>
            <a:ext cx="2592729" cy="1620456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altLang="ja-JP" sz="800" b="1" spc="-3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endParaRPr lang="en-US" altLang="ja-JP" sz="10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lang="en-US" altLang="ja-JP" sz="2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おいしい</a:t>
            </a:r>
            <a:endParaRPr lang="ja-JP" altLang="en-US" sz="2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6303">
            <a:off x="3661528" y="5111770"/>
            <a:ext cx="1511252" cy="2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1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1" y="2952395"/>
            <a:ext cx="3579708" cy="3579708"/>
          </a:xfrm>
          <a:prstGeom prst="rect">
            <a:avLst/>
          </a:prstGeom>
        </p:spPr>
      </p:pic>
      <p:sp>
        <p:nvSpPr>
          <p:cNvPr id="15" name="円形吹き出し 14"/>
          <p:cNvSpPr/>
          <p:nvPr/>
        </p:nvSpPr>
        <p:spPr>
          <a:xfrm>
            <a:off x="720441" y="2314292"/>
            <a:ext cx="1116732" cy="604712"/>
          </a:xfrm>
          <a:prstGeom prst="wedgeEllipseCallout">
            <a:avLst>
              <a:gd name="adj1" fmla="val 42168"/>
              <a:gd name="adj2" fmla="val 6250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err="1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うに</a:t>
            </a:r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</a:t>
            </a:r>
            <a:r>
              <a:rPr lang="ja-JP" altLang="en-US" sz="16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52120" y="3163736"/>
            <a:ext cx="146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時計回りに</a:t>
            </a:r>
            <a:endParaRPr kumimoji="1"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29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0" name="グループ化 29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5" name="円弧 34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4" name="円/楕円 23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8" name="円弧 27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37" name="円/楕円 36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0" name="円弧 39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287079" y="253242"/>
            <a:ext cx="436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「いいところ」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0604" y="1022069"/>
            <a:ext cx="4693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意見をチーム内で共有する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77350" y="1528967"/>
            <a:ext cx="8280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書いたことを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言いながら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模造紙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kumimoji="1" lang="ja-JP" altLang="en-US" sz="2800" b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</a:t>
            </a:r>
            <a:r>
              <a:rPr kumimoji="1"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貼りましょう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円形吹き出し 45"/>
          <p:cNvSpPr/>
          <p:nvPr/>
        </p:nvSpPr>
        <p:spPr>
          <a:xfrm>
            <a:off x="5273880" y="2396651"/>
            <a:ext cx="3427189" cy="1772054"/>
          </a:xfrm>
          <a:prstGeom prst="wedgeEllipseCallout">
            <a:avLst>
              <a:gd name="adj1" fmla="val 45331"/>
              <a:gd name="adj2" fmla="val 47763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１回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につき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３枚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まで</a:t>
            </a:r>
            <a:endParaRPr kumimoji="1"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ふせんがなくなるまで</a:t>
            </a:r>
            <a:endParaRPr lang="en-US" altLang="ja-JP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繰り返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します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円形吹き出し 46"/>
          <p:cNvSpPr/>
          <p:nvPr/>
        </p:nvSpPr>
        <p:spPr>
          <a:xfrm>
            <a:off x="4905212" y="4587932"/>
            <a:ext cx="3009086" cy="1520916"/>
          </a:xfrm>
          <a:prstGeom prst="wedgeEllipseCallout">
            <a:avLst>
              <a:gd name="adj1" fmla="val 62452"/>
              <a:gd name="adj2" fmla="val -7092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貼る場所は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とりあえず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自分の前でＯＫ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メモ 47"/>
          <p:cNvSpPr/>
          <p:nvPr/>
        </p:nvSpPr>
        <p:spPr>
          <a:xfrm rot="10027089">
            <a:off x="1854839" y="4958349"/>
            <a:ext cx="216000" cy="144000"/>
          </a:xfrm>
          <a:prstGeom prst="foldedCorner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0" name="メモ 49"/>
          <p:cNvSpPr/>
          <p:nvPr/>
        </p:nvSpPr>
        <p:spPr>
          <a:xfrm rot="10027089">
            <a:off x="2181210" y="5009375"/>
            <a:ext cx="216000" cy="144000"/>
          </a:xfrm>
          <a:prstGeom prst="foldedCorner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メモ 50"/>
          <p:cNvSpPr/>
          <p:nvPr/>
        </p:nvSpPr>
        <p:spPr>
          <a:xfrm rot="10027089">
            <a:off x="1951484" y="5144202"/>
            <a:ext cx="216000" cy="144000"/>
          </a:xfrm>
          <a:prstGeom prst="foldedCorner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2" name="円形吹き出し 51"/>
          <p:cNvSpPr/>
          <p:nvPr/>
        </p:nvSpPr>
        <p:spPr>
          <a:xfrm>
            <a:off x="2146113" y="2455671"/>
            <a:ext cx="1116732" cy="604712"/>
          </a:xfrm>
          <a:prstGeom prst="wedgeEllipseCallout">
            <a:avLst>
              <a:gd name="adj1" fmla="val -41711"/>
              <a:gd name="adj2" fmla="val 69876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海</a:t>
            </a:r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きれい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3" name="円形吹き出し 52"/>
          <p:cNvSpPr/>
          <p:nvPr/>
        </p:nvSpPr>
        <p:spPr>
          <a:xfrm>
            <a:off x="116200" y="3038101"/>
            <a:ext cx="1116732" cy="604712"/>
          </a:xfrm>
          <a:prstGeom prst="wedgeEllipseCallout">
            <a:avLst>
              <a:gd name="adj1" fmla="val 53152"/>
              <a:gd name="adj2" fmla="val 4221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スキー場が</a:t>
            </a:r>
            <a:endParaRPr lang="en-US" altLang="ja-JP" sz="16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近い</a:t>
            </a:r>
            <a:endParaRPr lang="ja-JP" altLang="en-US" sz="16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8" name="フリーフォーム 17"/>
          <p:cNvSpPr/>
          <p:nvPr/>
        </p:nvSpPr>
        <p:spPr>
          <a:xfrm rot="21098732">
            <a:off x="2403246" y="3391422"/>
            <a:ext cx="2240063" cy="2428418"/>
          </a:xfrm>
          <a:custGeom>
            <a:avLst/>
            <a:gdLst>
              <a:gd name="connsiteX0" fmla="*/ 0 w 1516284"/>
              <a:gd name="connsiteY0" fmla="*/ 0 h 2025569"/>
              <a:gd name="connsiteX1" fmla="*/ 1516284 w 1516284"/>
              <a:gd name="connsiteY1" fmla="*/ 2025569 h 2025569"/>
              <a:gd name="connsiteX2" fmla="*/ 1516284 w 1516284"/>
              <a:gd name="connsiteY2" fmla="*/ 2025569 h 2025569"/>
              <a:gd name="connsiteX0" fmla="*/ 0 w 1516284"/>
              <a:gd name="connsiteY0" fmla="*/ 0 h 2025569"/>
              <a:gd name="connsiteX1" fmla="*/ 1516284 w 1516284"/>
              <a:gd name="connsiteY1" fmla="*/ 2025569 h 2025569"/>
              <a:gd name="connsiteX2" fmla="*/ 1516284 w 1516284"/>
              <a:gd name="connsiteY2" fmla="*/ 2025569 h 2025569"/>
              <a:gd name="connsiteX0" fmla="*/ 0 w 1516284"/>
              <a:gd name="connsiteY0" fmla="*/ 0 h 2025569"/>
              <a:gd name="connsiteX1" fmla="*/ 1516284 w 1516284"/>
              <a:gd name="connsiteY1" fmla="*/ 2025569 h 2025569"/>
              <a:gd name="connsiteX2" fmla="*/ 1516284 w 1516284"/>
              <a:gd name="connsiteY2" fmla="*/ 2025569 h 2025569"/>
              <a:gd name="connsiteX0" fmla="*/ 0 w 1897348"/>
              <a:gd name="connsiteY0" fmla="*/ 0 h 2025569"/>
              <a:gd name="connsiteX1" fmla="*/ 1516284 w 1897348"/>
              <a:gd name="connsiteY1" fmla="*/ 2025569 h 2025569"/>
              <a:gd name="connsiteX2" fmla="*/ 1516284 w 1897348"/>
              <a:gd name="connsiteY2" fmla="*/ 2025569 h 2025569"/>
              <a:gd name="connsiteX0" fmla="*/ 0 w 1976592"/>
              <a:gd name="connsiteY0" fmla="*/ 0 h 2025569"/>
              <a:gd name="connsiteX1" fmla="*/ 1516284 w 1976592"/>
              <a:gd name="connsiteY1" fmla="*/ 2025569 h 2025569"/>
              <a:gd name="connsiteX2" fmla="*/ 1516284 w 1976592"/>
              <a:gd name="connsiteY2" fmla="*/ 2025569 h 2025569"/>
              <a:gd name="connsiteX0" fmla="*/ 0 w 2325539"/>
              <a:gd name="connsiteY0" fmla="*/ 38 h 2025607"/>
              <a:gd name="connsiteX1" fmla="*/ 1516284 w 2325539"/>
              <a:gd name="connsiteY1" fmla="*/ 2025607 h 2025607"/>
              <a:gd name="connsiteX2" fmla="*/ 1516284 w 2325539"/>
              <a:gd name="connsiteY2" fmla="*/ 2025607 h 2025607"/>
              <a:gd name="connsiteX0" fmla="*/ 0 w 2506371"/>
              <a:gd name="connsiteY0" fmla="*/ 24 h 2025593"/>
              <a:gd name="connsiteX1" fmla="*/ 1516284 w 2506371"/>
              <a:gd name="connsiteY1" fmla="*/ 2025593 h 2025593"/>
              <a:gd name="connsiteX2" fmla="*/ 1516284 w 2506371"/>
              <a:gd name="connsiteY2" fmla="*/ 2025593 h 2025593"/>
              <a:gd name="connsiteX0" fmla="*/ 0 w 2325801"/>
              <a:gd name="connsiteY0" fmla="*/ 15510 h 2041079"/>
              <a:gd name="connsiteX1" fmla="*/ 1516284 w 2325801"/>
              <a:gd name="connsiteY1" fmla="*/ 2041079 h 2041079"/>
              <a:gd name="connsiteX2" fmla="*/ 1516284 w 2325801"/>
              <a:gd name="connsiteY2" fmla="*/ 2041079 h 2041079"/>
              <a:gd name="connsiteX0" fmla="*/ 0 w 2325801"/>
              <a:gd name="connsiteY0" fmla="*/ 15510 h 2041079"/>
              <a:gd name="connsiteX1" fmla="*/ 1516284 w 2325801"/>
              <a:gd name="connsiteY1" fmla="*/ 2041079 h 2041079"/>
              <a:gd name="connsiteX2" fmla="*/ 1516284 w 2325801"/>
              <a:gd name="connsiteY2" fmla="*/ 2041079 h 2041079"/>
              <a:gd name="connsiteX0" fmla="*/ 0 w 2552676"/>
              <a:gd name="connsiteY0" fmla="*/ 1103 h 2026672"/>
              <a:gd name="connsiteX1" fmla="*/ 1516284 w 2552676"/>
              <a:gd name="connsiteY1" fmla="*/ 2026672 h 2026672"/>
              <a:gd name="connsiteX2" fmla="*/ 1516284 w 2552676"/>
              <a:gd name="connsiteY2" fmla="*/ 2026672 h 2026672"/>
              <a:gd name="connsiteX0" fmla="*/ 0 w 3766118"/>
              <a:gd name="connsiteY0" fmla="*/ 1216 h 2049935"/>
              <a:gd name="connsiteX1" fmla="*/ 3766118 w 3766118"/>
              <a:gd name="connsiteY1" fmla="*/ 2049935 h 2049935"/>
              <a:gd name="connsiteX2" fmla="*/ 3766118 w 3766118"/>
              <a:gd name="connsiteY2" fmla="*/ 2049935 h 2049935"/>
              <a:gd name="connsiteX0" fmla="*/ 0 w 4888971"/>
              <a:gd name="connsiteY0" fmla="*/ 1216 h 2049935"/>
              <a:gd name="connsiteX1" fmla="*/ 3766118 w 4888971"/>
              <a:gd name="connsiteY1" fmla="*/ 2049935 h 2049935"/>
              <a:gd name="connsiteX2" fmla="*/ 3766118 w 4888971"/>
              <a:gd name="connsiteY2" fmla="*/ 2049935 h 2049935"/>
              <a:gd name="connsiteX0" fmla="*/ 0 w 6032972"/>
              <a:gd name="connsiteY0" fmla="*/ 1165 h 2049884"/>
              <a:gd name="connsiteX1" fmla="*/ 3766118 w 6032972"/>
              <a:gd name="connsiteY1" fmla="*/ 2049884 h 2049884"/>
              <a:gd name="connsiteX2" fmla="*/ 3766118 w 6032972"/>
              <a:gd name="connsiteY2" fmla="*/ 2049884 h 204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32972" h="2049884">
                <a:moveTo>
                  <a:pt x="0" y="1165"/>
                </a:moveTo>
                <a:cubicBezTo>
                  <a:pt x="8563200" y="-52850"/>
                  <a:pt x="6222255" y="1789453"/>
                  <a:pt x="3766118" y="2049884"/>
                </a:cubicBezTo>
                <a:lnTo>
                  <a:pt x="3766118" y="2049884"/>
                </a:lnTo>
              </a:path>
            </a:pathLst>
          </a:custGeom>
          <a:noFill/>
          <a:ln w="88900" cmpd="tri">
            <a:solidFill>
              <a:schemeClr val="tx1"/>
            </a:solidFill>
            <a:prstDash val="solid"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>
            <a:spLocks noChangeAspect="1"/>
          </p:cNvSpPr>
          <p:nvPr/>
        </p:nvSpPr>
        <p:spPr>
          <a:xfrm>
            <a:off x="1446481" y="4375409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おたる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54" name="角丸四角形 53"/>
          <p:cNvSpPr>
            <a:spLocks noChangeAspect="1"/>
          </p:cNvSpPr>
          <p:nvPr/>
        </p:nvSpPr>
        <p:spPr>
          <a:xfrm>
            <a:off x="2865145" y="4515631"/>
            <a:ext cx="412886" cy="18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  <a:cs typeface="メイリオ" panose="020B0604030504040204" pitchFamily="50" charset="-128"/>
              </a:rPr>
              <a:t>太郎</a:t>
            </a:r>
            <a:endParaRPr lang="ja-JP" altLang="en-US" sz="105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4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6" name="メモ 5"/>
          <p:cNvSpPr/>
          <p:nvPr/>
        </p:nvSpPr>
        <p:spPr>
          <a:xfrm rot="242433">
            <a:off x="702257" y="3113293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err="1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う</a:t>
            </a:r>
            <a:r>
              <a:rPr lang="ja-JP" altLang="en-US" sz="1600" dirty="0" err="1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に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おいしい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30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" name="グループ化 3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2" name="円/楕円 3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6" name="円弧 3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5" name="円/楕円 24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9" name="円弧 28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287080" y="253242"/>
            <a:ext cx="4519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「いいところ」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0604" y="1022069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意見を島に仕分ける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04802" y="1619141"/>
            <a:ext cx="828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似たような内容の</a:t>
            </a:r>
            <a:r>
              <a:rPr kumimoji="1"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ふせんを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集めて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島（まとまり）をつくる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メモ 45"/>
          <p:cNvSpPr/>
          <p:nvPr/>
        </p:nvSpPr>
        <p:spPr>
          <a:xfrm rot="20810792">
            <a:off x="2311256" y="3261248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しゃ</a:t>
            </a:r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とれ</a:t>
            </a:r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7" name="メモ 46"/>
          <p:cNvSpPr/>
          <p:nvPr/>
        </p:nvSpPr>
        <p:spPr>
          <a:xfrm rot="651834">
            <a:off x="934049" y="527395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9" name="円形吹き出し 48"/>
          <p:cNvSpPr/>
          <p:nvPr/>
        </p:nvSpPr>
        <p:spPr>
          <a:xfrm>
            <a:off x="5179739" y="4166434"/>
            <a:ext cx="2887460" cy="1334428"/>
          </a:xfrm>
          <a:prstGeom prst="wedgeEllipseCallout">
            <a:avLst>
              <a:gd name="adj1" fmla="val 57845"/>
              <a:gd name="adj2" fmla="val 2250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みんなで協力して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ふせんを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動かして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まとまりをつくろう</a:t>
            </a:r>
            <a:endParaRPr lang="ja-JP" altLang="en-US" sz="2000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メモ 49"/>
          <p:cNvSpPr/>
          <p:nvPr/>
        </p:nvSpPr>
        <p:spPr>
          <a:xfrm rot="869885">
            <a:off x="3685337" y="2229428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CC"/>
          </a:solidFill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しゃ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r>
              <a:rPr kumimoji="1"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kumimoji="1" lang="en-US" altLang="ja-JP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とれ</a:t>
            </a: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</a:t>
            </a:r>
            <a:endParaRPr kumimoji="1" lang="ja-JP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2957206" y="2619655"/>
            <a:ext cx="687005" cy="580109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786844" y="2656718"/>
            <a:ext cx="165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はがして移動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4" name="グループ化 5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55" name="円/楕円 54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8" name="円弧 57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59" name="メモ 58"/>
          <p:cNvSpPr/>
          <p:nvPr/>
        </p:nvSpPr>
        <p:spPr>
          <a:xfrm rot="497146">
            <a:off x="7220526" y="239439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歴史ある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まちな</a:t>
            </a:r>
            <a:r>
              <a:rPr kumimoji="1"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み</a:t>
            </a:r>
          </a:p>
        </p:txBody>
      </p:sp>
      <p:sp>
        <p:nvSpPr>
          <p:cNvPr id="60" name="メモ 59"/>
          <p:cNvSpPr/>
          <p:nvPr/>
        </p:nvSpPr>
        <p:spPr>
          <a:xfrm>
            <a:off x="5827885" y="2183321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運河</a:t>
            </a:r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有名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1" name="メモ 60"/>
          <p:cNvSpPr/>
          <p:nvPr/>
        </p:nvSpPr>
        <p:spPr>
          <a:xfrm rot="20853377">
            <a:off x="4362852" y="3268009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CC"/>
          </a:solidFill>
          <a:ln w="12700">
            <a:solidFill>
              <a:srgbClr val="000000">
                <a:alpha val="50196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歴史ある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まちなみ</a:t>
            </a:r>
            <a:endParaRPr lang="ja-JP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cxnSp>
        <p:nvCxnSpPr>
          <p:cNvPr id="62" name="直線矢印コネクタ 61"/>
          <p:cNvCxnSpPr/>
          <p:nvPr/>
        </p:nvCxnSpPr>
        <p:spPr>
          <a:xfrm flipV="1">
            <a:off x="5623907" y="3030521"/>
            <a:ext cx="1466378" cy="415598"/>
          </a:xfrm>
          <a:prstGeom prst="straightConnector1">
            <a:avLst/>
          </a:prstGeom>
          <a:ln w="53975">
            <a:solidFill>
              <a:schemeClr val="bg1">
                <a:lumMod val="50000"/>
              </a:schemeClr>
            </a:solidFill>
            <a:prstDash val="sysDash"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5721317" y="3384051"/>
            <a:ext cx="1659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はがして移動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円形吹き出し 63"/>
          <p:cNvSpPr/>
          <p:nvPr/>
        </p:nvSpPr>
        <p:spPr>
          <a:xfrm>
            <a:off x="2144769" y="4642409"/>
            <a:ext cx="3028958" cy="983770"/>
          </a:xfrm>
          <a:prstGeom prst="wedgeEllipseCallout">
            <a:avLst>
              <a:gd name="adj1" fmla="val -45187"/>
              <a:gd name="adj2" fmla="val 4931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似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意見がないものは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ままでＯＫ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円形吹き出し 38"/>
          <p:cNvSpPr/>
          <p:nvPr/>
        </p:nvSpPr>
        <p:spPr>
          <a:xfrm>
            <a:off x="7218391" y="3218989"/>
            <a:ext cx="2534307" cy="1041038"/>
          </a:xfrm>
          <a:prstGeom prst="wedgeEllipseCallout">
            <a:avLst>
              <a:gd name="adj1" fmla="val -11917"/>
              <a:gd name="adj2" fmla="val 8095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似たもの探し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</a:t>
            </a:r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</a:t>
            </a:r>
          </a:p>
        </p:txBody>
      </p:sp>
      <p:sp>
        <p:nvSpPr>
          <p:cNvPr id="40" name="円形吹き出し 39"/>
          <p:cNvSpPr/>
          <p:nvPr/>
        </p:nvSpPr>
        <p:spPr>
          <a:xfrm>
            <a:off x="5658674" y="5564147"/>
            <a:ext cx="2765081" cy="1034416"/>
          </a:xfrm>
          <a:prstGeom prst="wedgeEllipseCallout">
            <a:avLst>
              <a:gd name="adj1" fmla="val 53409"/>
              <a:gd name="adj2" fmla="val -50797"/>
            </a:avLst>
          </a:prstGeom>
          <a:ln w="317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他にも思いついたら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追加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しよう！</a:t>
            </a:r>
            <a:endParaRPr lang="ja-JP" altLang="en-US" sz="2400" b="1" u="sng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43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0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弧 1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" name="円/楕円 4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287080" y="253242"/>
            <a:ext cx="467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</a:t>
            </a:r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いと</a:t>
            </a:r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ころ」</a:t>
            </a:r>
          </a:p>
        </p:txBody>
      </p:sp>
      <p:sp>
        <p:nvSpPr>
          <p:cNvPr id="18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0" name="円/楕円 19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3" name="円弧 22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5" name="円形吹き出し 24"/>
          <p:cNvSpPr/>
          <p:nvPr/>
        </p:nvSpPr>
        <p:spPr>
          <a:xfrm>
            <a:off x="5390866" y="4921207"/>
            <a:ext cx="2779218" cy="1160891"/>
          </a:xfrm>
          <a:prstGeom prst="wedgeEllipseCallout">
            <a:avLst>
              <a:gd name="adj1" fmla="val 52493"/>
              <a:gd name="adj2" fmla="val -3970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タイトルは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みんなで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考えよう！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80604" y="1022069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島にタイトルを付ける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779627" y="2355173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海産物が</a:t>
            </a:r>
            <a:endParaRPr kumimoji="1" lang="en-US" altLang="ja-JP" sz="24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豊富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2258860" y="5686913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</a:t>
            </a:r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●が</a:t>
            </a:r>
            <a:endParaRPr lang="en-US" altLang="ja-JP" sz="20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</a:t>
            </a:r>
            <a:r>
              <a:rPr kumimoji="1" lang="ja-JP" altLang="en-US" sz="20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</a:t>
            </a:r>
            <a:endParaRPr kumimoji="1" lang="ja-JP" altLang="en-US" sz="20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9" name="円形吹き出し 28"/>
          <p:cNvSpPr/>
          <p:nvPr/>
        </p:nvSpPr>
        <p:spPr>
          <a:xfrm>
            <a:off x="2339164" y="4578172"/>
            <a:ext cx="2307727" cy="906094"/>
          </a:xfrm>
          <a:prstGeom prst="wedgeEllipseCallout">
            <a:avLst>
              <a:gd name="adj1" fmla="val -54058"/>
              <a:gd name="adj2" fmla="val 3522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１件だけでも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は付けよう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04802" y="1588364"/>
            <a:ext cx="8280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島に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を付けて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ピンク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のふせんに書いて貼る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メモ 30"/>
          <p:cNvSpPr/>
          <p:nvPr/>
        </p:nvSpPr>
        <p:spPr>
          <a:xfrm rot="242433">
            <a:off x="793315" y="341062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err="1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うに</a:t>
            </a:r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</a:t>
            </a:r>
            <a:r>
              <a:rPr kumimoji="1"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</a:p>
        </p:txBody>
      </p:sp>
      <p:sp>
        <p:nvSpPr>
          <p:cNvPr id="32" name="メモ 31"/>
          <p:cNvSpPr/>
          <p:nvPr/>
        </p:nvSpPr>
        <p:spPr>
          <a:xfrm rot="20810792">
            <a:off x="2379860" y="3621695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しゃ</a:t>
            </a:r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とれ</a:t>
            </a:r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メモ 32"/>
          <p:cNvSpPr/>
          <p:nvPr/>
        </p:nvSpPr>
        <p:spPr>
          <a:xfrm rot="651834">
            <a:off x="934049" y="5273956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4" name="メモ 33"/>
          <p:cNvSpPr/>
          <p:nvPr/>
        </p:nvSpPr>
        <p:spPr>
          <a:xfrm rot="497146">
            <a:off x="6570326" y="3950593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歴史</a:t>
            </a:r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ある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まちなみ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5" name="メモ 34"/>
          <p:cNvSpPr/>
          <p:nvPr/>
        </p:nvSpPr>
        <p:spPr>
          <a:xfrm>
            <a:off x="5196187" y="3621695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運河が</a:t>
            </a:r>
            <a:endParaRPr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有名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6" name="メモ 35"/>
          <p:cNvSpPr/>
          <p:nvPr/>
        </p:nvSpPr>
        <p:spPr>
          <a:xfrm>
            <a:off x="4964220" y="2567358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景　観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7" name="円形吹き出し 36"/>
          <p:cNvSpPr/>
          <p:nvPr/>
        </p:nvSpPr>
        <p:spPr>
          <a:xfrm>
            <a:off x="7363237" y="2606929"/>
            <a:ext cx="2118827" cy="1394102"/>
          </a:xfrm>
          <a:prstGeom prst="wedgeEllipseCallout">
            <a:avLst>
              <a:gd name="adj1" fmla="val 9525"/>
              <a:gd name="adj2" fmla="val 6772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島を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つくり直しても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いいよ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8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0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2" name="円/楕円 1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3" name="円/楕円 1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弧 1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" name="円/楕円 4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弧 8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8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20" name="円/楕円 19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23" name="円弧 22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24" name="円形吹き出し 23"/>
          <p:cNvSpPr/>
          <p:nvPr/>
        </p:nvSpPr>
        <p:spPr>
          <a:xfrm>
            <a:off x="4626591" y="4868377"/>
            <a:ext cx="3058124" cy="1230913"/>
          </a:xfrm>
          <a:prstGeom prst="wedgeEllipseCallout">
            <a:avLst>
              <a:gd name="adj1" fmla="val 60972"/>
              <a:gd name="adj2" fmla="val -25475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好きな色で囲って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カラフル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にしよう！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80604" y="1022069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島を囲む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04802" y="1619142"/>
            <a:ext cx="8280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ふせんの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天地を整えて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、島を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マジック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で囲む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1542381" y="3440110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 err="1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うに</a:t>
            </a:r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おいしい</a:t>
            </a:r>
          </a:p>
        </p:txBody>
      </p:sp>
      <p:sp>
        <p:nvSpPr>
          <p:cNvPr id="31" name="メモ 30"/>
          <p:cNvSpPr/>
          <p:nvPr/>
        </p:nvSpPr>
        <p:spPr>
          <a:xfrm>
            <a:off x="3055096" y="3771683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しゃこが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とれ</a:t>
            </a:r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る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904802" y="5439638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16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3" name="メモ 32"/>
          <p:cNvSpPr/>
          <p:nvPr/>
        </p:nvSpPr>
        <p:spPr>
          <a:xfrm>
            <a:off x="7226865" y="3620599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歴史ある</a:t>
            </a:r>
            <a:endParaRPr lang="en-US" altLang="ja-JP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まちなみ</a:t>
            </a:r>
          </a:p>
        </p:txBody>
      </p:sp>
      <p:sp>
        <p:nvSpPr>
          <p:cNvPr id="34" name="メモ 33"/>
          <p:cNvSpPr/>
          <p:nvPr/>
        </p:nvSpPr>
        <p:spPr>
          <a:xfrm>
            <a:off x="5715623" y="3431545"/>
            <a:ext cx="1291900" cy="758670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運河が</a:t>
            </a:r>
            <a:endParaRPr lang="en-US" altLang="ja-JP" sz="16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6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有名</a:t>
            </a:r>
          </a:p>
        </p:txBody>
      </p:sp>
      <p:sp>
        <p:nvSpPr>
          <p:cNvPr id="36" name="円/楕円 35"/>
          <p:cNvSpPr/>
          <p:nvPr/>
        </p:nvSpPr>
        <p:spPr>
          <a:xfrm>
            <a:off x="1294531" y="2521332"/>
            <a:ext cx="3801033" cy="226247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メモ 25"/>
          <p:cNvSpPr/>
          <p:nvPr/>
        </p:nvSpPr>
        <p:spPr>
          <a:xfrm>
            <a:off x="2323916" y="2309252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海産物が</a:t>
            </a:r>
            <a:endParaRPr kumimoji="1" lang="en-US" altLang="ja-JP" sz="24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豊富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340126" y="2612772"/>
            <a:ext cx="3554854" cy="21071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5" name="メモ 34"/>
          <p:cNvSpPr/>
          <p:nvPr/>
        </p:nvSpPr>
        <p:spPr>
          <a:xfrm>
            <a:off x="6857445" y="2375764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kumimoji="1" lang="ja-JP" altLang="en-US" sz="24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景　観</a:t>
            </a:r>
            <a:endParaRPr kumimoji="1" lang="ja-JP" altLang="en-US" sz="24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03557" y="5123536"/>
            <a:ext cx="2522065" cy="142075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メモ 26"/>
          <p:cNvSpPr/>
          <p:nvPr/>
        </p:nvSpPr>
        <p:spPr>
          <a:xfrm>
            <a:off x="2285868" y="4926618"/>
            <a:ext cx="1818360" cy="907296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0" rIns="0" rtlCol="0" anchor="ctr" anchorCtr="1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</a:t>
            </a:r>
            <a:r>
              <a:rPr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●が</a:t>
            </a:r>
            <a:endParaRPr lang="en-US" altLang="ja-JP" sz="20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</a:t>
            </a:r>
            <a:r>
              <a:rPr kumimoji="1" lang="ja-JP" altLang="en-US" sz="20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△</a:t>
            </a:r>
            <a:endParaRPr kumimoji="1" lang="ja-JP" altLang="en-US" sz="20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7080" y="253242"/>
            <a:ext cx="467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 </a:t>
            </a:r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いと</a:t>
            </a:r>
            <a:r>
              <a:rPr lang="ja-JP" altLang="en-US" sz="2000" b="1" dirty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ころ」</a:t>
            </a:r>
          </a:p>
        </p:txBody>
      </p:sp>
    </p:spTree>
    <p:extLst>
      <p:ext uri="{BB962C8B-B14F-4D97-AF65-F5344CB8AC3E}">
        <p14:creationId xmlns:p14="http://schemas.microsoft.com/office/powerpoint/2010/main" val="9272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14"/>
            <a:ext cx="9906000" cy="6886714"/>
          </a:xfrm>
          <a:prstGeom prst="rect">
            <a:avLst/>
          </a:prstGeom>
        </p:spPr>
      </p:pic>
      <p:sp>
        <p:nvSpPr>
          <p:cNvPr id="61" name="正方形/長方形 60"/>
          <p:cNvSpPr/>
          <p:nvPr/>
        </p:nvSpPr>
        <p:spPr>
          <a:xfrm>
            <a:off x="529381" y="2204829"/>
            <a:ext cx="3876546" cy="2582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37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グループ化 37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9" name="円/楕円 38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3" name="円弧 42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2" name="円/楕円 31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6" name="円弧 35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49" name="テキスト ボックス 48"/>
          <p:cNvSpPr txBox="1"/>
          <p:nvPr/>
        </p:nvSpPr>
        <p:spPr>
          <a:xfrm>
            <a:off x="287080" y="253242"/>
            <a:ext cx="2052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kumimoji="1" lang="ja-JP" altLang="en-US" sz="20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60196" y="1548230"/>
            <a:ext cx="8280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dash"/>
          </a:ln>
        </p:spPr>
        <p:txBody>
          <a:bodyPr wrap="square" rtlCol="0" anchor="ctr" anchorCtr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特に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大事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と思う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ピンクのふせん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に印をつけましょう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29381" y="1003316"/>
            <a:ext cx="5362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6350">
                  <a:solidFill>
                    <a:srgbClr val="0070C0"/>
                  </a:solidFill>
                </a:ln>
              </a:rPr>
              <a:t>まとめ</a:t>
            </a:r>
            <a:endParaRPr kumimoji="1" lang="ja-JP" altLang="en-US" sz="2800" b="1" dirty="0">
              <a:ln w="6350">
                <a:solidFill>
                  <a:srgbClr val="0070C0"/>
                </a:solidFill>
              </a:ln>
            </a:endParaRPr>
          </a:p>
        </p:txBody>
      </p:sp>
      <p:sp>
        <p:nvSpPr>
          <p:cNvPr id="53" name="メモ 52"/>
          <p:cNvSpPr>
            <a:spLocks noChangeAspect="1"/>
          </p:cNvSpPr>
          <p:nvPr/>
        </p:nvSpPr>
        <p:spPr>
          <a:xfrm>
            <a:off x="680409" y="2749743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学校が古い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4" name="メモ 53"/>
          <p:cNvSpPr>
            <a:spLocks noChangeAspect="1"/>
          </p:cNvSpPr>
          <p:nvPr/>
        </p:nvSpPr>
        <p:spPr>
          <a:xfrm>
            <a:off x="1185064" y="2823578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市役所が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古い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5" name="メモ 54"/>
          <p:cNvSpPr>
            <a:spLocks noChangeAspect="1"/>
          </p:cNvSpPr>
          <p:nvPr/>
        </p:nvSpPr>
        <p:spPr>
          <a:xfrm>
            <a:off x="881164" y="3766747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575509" y="2527644"/>
            <a:ext cx="1172952" cy="7794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57" name="メモ 56"/>
          <p:cNvSpPr>
            <a:spLocks noChangeAspect="1"/>
          </p:cNvSpPr>
          <p:nvPr/>
        </p:nvSpPr>
        <p:spPr>
          <a:xfrm>
            <a:off x="979243" y="2359523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 anchorCtr="1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公共</a:t>
            </a:r>
            <a:r>
              <a:rPr kumimoji="1" lang="ja-JP" altLang="en-US" sz="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施設</a:t>
            </a:r>
            <a:r>
              <a:rPr kumimoji="1" lang="ja-JP" altLang="en-US" sz="800" b="1" dirty="0" err="1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た</a:t>
            </a:r>
            <a:endParaRPr kumimoji="1"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8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古</a:t>
            </a:r>
            <a:r>
              <a:rPr lang="ja-JP" altLang="en-US" sz="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endParaRPr kumimoji="1" lang="ja-JP" altLang="en-US" sz="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669271" y="3639219"/>
            <a:ext cx="868843" cy="4894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59" name="メモ 58"/>
          <p:cNvSpPr>
            <a:spLocks noChangeAspect="1"/>
          </p:cNvSpPr>
          <p:nvPr/>
        </p:nvSpPr>
        <p:spPr>
          <a:xfrm>
            <a:off x="837637" y="3415101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3" name="円形吹き出し 62"/>
          <p:cNvSpPr/>
          <p:nvPr/>
        </p:nvSpPr>
        <p:spPr>
          <a:xfrm>
            <a:off x="6434216" y="5187505"/>
            <a:ext cx="1486669" cy="1137561"/>
          </a:xfrm>
          <a:prstGeom prst="wedgeEllipseCallout">
            <a:avLst>
              <a:gd name="adj1" fmla="val 73979"/>
              <a:gd name="adj2" fmla="val -1257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印は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なんでも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いいよ！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45" name="円/楕円 44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8" name="円弧 47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66" name="メモ 65"/>
          <p:cNvSpPr>
            <a:spLocks noChangeAspect="1"/>
          </p:cNvSpPr>
          <p:nvPr/>
        </p:nvSpPr>
        <p:spPr>
          <a:xfrm>
            <a:off x="3219648" y="2692018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近所に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500" spc="-3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スーパーがない</a:t>
            </a:r>
            <a:endParaRPr kumimoji="1" lang="ja-JP" altLang="en-US" sz="500" spc="-3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7" name="メモ 66"/>
          <p:cNvSpPr>
            <a:spLocks noChangeAspect="1"/>
          </p:cNvSpPr>
          <p:nvPr/>
        </p:nvSpPr>
        <p:spPr>
          <a:xfrm>
            <a:off x="3741021" y="2782730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</a:t>
            </a:r>
            <a:r>
              <a:rPr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3076849" y="2489689"/>
            <a:ext cx="1224635" cy="725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>
              <a:solidFill>
                <a:srgbClr val="FF0000"/>
              </a:solidFill>
            </a:endParaRPr>
          </a:p>
        </p:txBody>
      </p:sp>
      <p:sp>
        <p:nvSpPr>
          <p:cNvPr id="69" name="メモ 68"/>
          <p:cNvSpPr>
            <a:spLocks noChangeAspect="1"/>
          </p:cNvSpPr>
          <p:nvPr/>
        </p:nvSpPr>
        <p:spPr>
          <a:xfrm>
            <a:off x="3537698" y="2315989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 anchorCtr="1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買い物が</a:t>
            </a:r>
            <a:endParaRPr kumimoji="1"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8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不便</a:t>
            </a:r>
            <a:endParaRPr kumimoji="1" lang="ja-JP" altLang="en-US" sz="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55525" y="2394265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★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60" name="円形吹き出し 59"/>
          <p:cNvSpPr/>
          <p:nvPr/>
        </p:nvSpPr>
        <p:spPr>
          <a:xfrm>
            <a:off x="6485343" y="2111080"/>
            <a:ext cx="2371634" cy="1853976"/>
          </a:xfrm>
          <a:prstGeom prst="wedgeEllipseCallout">
            <a:avLst>
              <a:gd name="adj1" fmla="val 44393"/>
              <a:gd name="adj2" fmla="val 64511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「いいところ」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「わるいところ」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１人</a:t>
            </a:r>
            <a:r>
              <a:rPr lang="ja-JP" altLang="en-US" sz="24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  <a:r>
              <a:rPr lang="ja-JP" altLang="en-US" sz="24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つずつ</a:t>
            </a:r>
            <a:endParaRPr lang="en-US" altLang="ja-JP" sz="24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選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んでね！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732230" y="2956008"/>
            <a:ext cx="126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spc="-300" dirty="0" smtClean="0">
                <a:ln w="19050">
                  <a:solidFill>
                    <a:srgbClr val="CC0099"/>
                  </a:solidFill>
                </a:ln>
                <a:solidFill>
                  <a:srgbClr val="CC0099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わるいところ</a:t>
            </a:r>
            <a:endParaRPr kumimoji="1" lang="en-US" altLang="ja-JP" sz="1600" spc="-300" dirty="0" smtClean="0">
              <a:ln w="19050">
                <a:solidFill>
                  <a:srgbClr val="CC0099"/>
                </a:solidFill>
              </a:ln>
              <a:solidFill>
                <a:srgbClr val="CC0099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r"/>
            <a:r>
              <a:rPr lang="ja-JP" altLang="en-US" sz="1100" spc="-300" dirty="0" smtClean="0">
                <a:ln w="19050">
                  <a:solidFill>
                    <a:srgbClr val="CC0099"/>
                  </a:solidFill>
                </a:ln>
                <a:solidFill>
                  <a:srgbClr val="CC0099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グループＡ</a:t>
            </a:r>
            <a:endParaRPr kumimoji="1" lang="ja-JP" altLang="en-US" sz="1200" spc="-300" dirty="0">
              <a:ln w="19050">
                <a:solidFill>
                  <a:srgbClr val="CC0099"/>
                </a:solidFill>
              </a:ln>
              <a:solidFill>
                <a:srgbClr val="CC0099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4" name="メモ 63"/>
          <p:cNvSpPr>
            <a:spLocks noChangeAspect="1"/>
          </p:cNvSpPr>
          <p:nvPr/>
        </p:nvSpPr>
        <p:spPr>
          <a:xfrm>
            <a:off x="1849815" y="3823210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1621978" y="3615975"/>
            <a:ext cx="1250608" cy="704506"/>
          </a:xfrm>
          <a:prstGeom prst="ellipse">
            <a:avLst/>
          </a:prstGeom>
          <a:noFill/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72" name="メモ 71"/>
          <p:cNvSpPr>
            <a:spLocks noChangeAspect="1"/>
          </p:cNvSpPr>
          <p:nvPr/>
        </p:nvSpPr>
        <p:spPr>
          <a:xfrm>
            <a:off x="1806288" y="3471564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3" name="メモ 72"/>
          <p:cNvSpPr>
            <a:spLocks noChangeAspect="1"/>
          </p:cNvSpPr>
          <p:nvPr/>
        </p:nvSpPr>
        <p:spPr>
          <a:xfrm>
            <a:off x="2317988" y="3871847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4" name="メモ 73"/>
          <p:cNvSpPr>
            <a:spLocks noChangeAspect="1"/>
          </p:cNvSpPr>
          <p:nvPr/>
        </p:nvSpPr>
        <p:spPr>
          <a:xfrm>
            <a:off x="3252503" y="3655060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3024666" y="3447825"/>
            <a:ext cx="1250608" cy="70450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76" name="メモ 75"/>
          <p:cNvSpPr>
            <a:spLocks noChangeAspect="1"/>
          </p:cNvSpPr>
          <p:nvPr/>
        </p:nvSpPr>
        <p:spPr>
          <a:xfrm>
            <a:off x="3208976" y="3303414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7" name="メモ 76"/>
          <p:cNvSpPr>
            <a:spLocks noChangeAspect="1"/>
          </p:cNvSpPr>
          <p:nvPr/>
        </p:nvSpPr>
        <p:spPr>
          <a:xfrm>
            <a:off x="3720676" y="3703697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8" name="メモ 77"/>
          <p:cNvSpPr>
            <a:spLocks noChangeAspect="1"/>
          </p:cNvSpPr>
          <p:nvPr/>
        </p:nvSpPr>
        <p:spPr>
          <a:xfrm>
            <a:off x="2283201" y="2605942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2071308" y="2478414"/>
            <a:ext cx="868843" cy="48944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80" name="メモ 79"/>
          <p:cNvSpPr>
            <a:spLocks noChangeAspect="1"/>
          </p:cNvSpPr>
          <p:nvPr/>
        </p:nvSpPr>
        <p:spPr>
          <a:xfrm>
            <a:off x="2239674" y="2254296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2120810" y="4081819"/>
            <a:ext cx="3876546" cy="25823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2" name="メモ 81"/>
          <p:cNvSpPr>
            <a:spLocks noChangeAspect="1"/>
          </p:cNvSpPr>
          <p:nvPr/>
        </p:nvSpPr>
        <p:spPr>
          <a:xfrm>
            <a:off x="2271838" y="4782850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err="1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うに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おいし</a:t>
            </a:r>
            <a:r>
              <a:rPr lang="ja-JP" altLang="en-US" sz="500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い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3" name="メモ 82"/>
          <p:cNvSpPr>
            <a:spLocks noChangeAspect="1"/>
          </p:cNvSpPr>
          <p:nvPr/>
        </p:nvSpPr>
        <p:spPr>
          <a:xfrm>
            <a:off x="2776493" y="4856685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しゃこがとれる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4" name="メモ 83"/>
          <p:cNvSpPr>
            <a:spLocks noChangeAspect="1"/>
          </p:cNvSpPr>
          <p:nvPr/>
        </p:nvSpPr>
        <p:spPr>
          <a:xfrm>
            <a:off x="2472593" y="5799854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2166938" y="4560751"/>
            <a:ext cx="1172952" cy="77941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86" name="メモ 85"/>
          <p:cNvSpPr>
            <a:spLocks noChangeAspect="1"/>
          </p:cNvSpPr>
          <p:nvPr/>
        </p:nvSpPr>
        <p:spPr>
          <a:xfrm>
            <a:off x="2570672" y="4392630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rtlCol="0" anchor="ctr" anchorCtr="1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海産物が</a:t>
            </a:r>
            <a:endParaRPr kumimoji="1" lang="en-US" altLang="ja-JP" sz="800" b="1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800" b="1" dirty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豊富</a:t>
            </a:r>
            <a:endParaRPr kumimoji="1" lang="ja-JP" altLang="en-US" sz="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2260700" y="5672326"/>
            <a:ext cx="868843" cy="48944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88" name="メモ 87"/>
          <p:cNvSpPr>
            <a:spLocks noChangeAspect="1"/>
          </p:cNvSpPr>
          <p:nvPr/>
        </p:nvSpPr>
        <p:spPr>
          <a:xfrm>
            <a:off x="2429066" y="5448208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9" name="メモ 88"/>
          <p:cNvSpPr>
            <a:spLocks noChangeAspect="1"/>
          </p:cNvSpPr>
          <p:nvPr/>
        </p:nvSpPr>
        <p:spPr>
          <a:xfrm>
            <a:off x="3337324" y="5972995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運河が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有名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0" name="メモ 89"/>
          <p:cNvSpPr>
            <a:spLocks noChangeAspect="1"/>
          </p:cNvSpPr>
          <p:nvPr/>
        </p:nvSpPr>
        <p:spPr>
          <a:xfrm>
            <a:off x="3858697" y="6063707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歴史ある</a:t>
            </a:r>
            <a:endParaRPr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街並み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3194525" y="5770666"/>
            <a:ext cx="1224635" cy="7258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>
              <a:solidFill>
                <a:srgbClr val="FF0000"/>
              </a:solidFill>
            </a:endParaRPr>
          </a:p>
        </p:txBody>
      </p:sp>
      <p:sp>
        <p:nvSpPr>
          <p:cNvPr id="92" name="メモ 91"/>
          <p:cNvSpPr>
            <a:spLocks noChangeAspect="1"/>
          </p:cNvSpPr>
          <p:nvPr/>
        </p:nvSpPr>
        <p:spPr>
          <a:xfrm>
            <a:off x="3655374" y="5596966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kumimoji="1" lang="ja-JP" altLang="en-US" sz="800" b="1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景　観</a:t>
            </a:r>
            <a:endParaRPr kumimoji="1" lang="ja-JP" altLang="en-US" sz="800" b="1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323659" y="4989115"/>
            <a:ext cx="1267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pc="-300" dirty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い</a:t>
            </a:r>
            <a:r>
              <a:rPr kumimoji="1" lang="ja-JP" altLang="en-US" sz="1600" spc="-300" dirty="0" smtClean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いところ</a:t>
            </a:r>
            <a:endParaRPr kumimoji="1" lang="en-US" altLang="ja-JP" sz="1600" spc="-300" dirty="0" smtClean="0">
              <a:ln w="19050">
                <a:solidFill>
                  <a:srgbClr val="00B050"/>
                </a:solidFill>
              </a:ln>
              <a:solidFill>
                <a:srgbClr val="00B05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  <a:p>
            <a:pPr algn="r"/>
            <a:r>
              <a:rPr lang="ja-JP" altLang="en-US" sz="1100" spc="-300" dirty="0" smtClean="0">
                <a:ln w="19050">
                  <a:solidFill>
                    <a:srgbClr val="00B050"/>
                  </a:solidFill>
                </a:ln>
                <a:solidFill>
                  <a:srgbClr val="00B050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グループＡ</a:t>
            </a:r>
            <a:endParaRPr kumimoji="1" lang="ja-JP" altLang="en-US" sz="1200" spc="-300" dirty="0">
              <a:ln w="19050">
                <a:solidFill>
                  <a:srgbClr val="00B050"/>
                </a:solidFill>
              </a:ln>
              <a:solidFill>
                <a:srgbClr val="00B050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94" name="メモ 93"/>
          <p:cNvSpPr>
            <a:spLocks noChangeAspect="1"/>
          </p:cNvSpPr>
          <p:nvPr/>
        </p:nvSpPr>
        <p:spPr>
          <a:xfrm>
            <a:off x="4893036" y="4611996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4665199" y="4404761"/>
            <a:ext cx="1250608" cy="704506"/>
          </a:xfrm>
          <a:prstGeom prst="ellipse">
            <a:avLst/>
          </a:prstGeom>
          <a:noFill/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96" name="メモ 95"/>
          <p:cNvSpPr>
            <a:spLocks noChangeAspect="1"/>
          </p:cNvSpPr>
          <p:nvPr/>
        </p:nvSpPr>
        <p:spPr>
          <a:xfrm>
            <a:off x="4849509" y="4260350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7" name="メモ 96"/>
          <p:cNvSpPr>
            <a:spLocks noChangeAspect="1"/>
          </p:cNvSpPr>
          <p:nvPr/>
        </p:nvSpPr>
        <p:spPr>
          <a:xfrm>
            <a:off x="5361209" y="4660633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8" name="メモ 97"/>
          <p:cNvSpPr>
            <a:spLocks noChangeAspect="1"/>
          </p:cNvSpPr>
          <p:nvPr/>
        </p:nvSpPr>
        <p:spPr>
          <a:xfrm>
            <a:off x="4843932" y="5688167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4616095" y="5480932"/>
            <a:ext cx="1250608" cy="7045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100" name="メモ 99"/>
          <p:cNvSpPr>
            <a:spLocks noChangeAspect="1"/>
          </p:cNvSpPr>
          <p:nvPr/>
        </p:nvSpPr>
        <p:spPr>
          <a:xfrm>
            <a:off x="4800405" y="5336521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1" name="メモ 100"/>
          <p:cNvSpPr>
            <a:spLocks noChangeAspect="1"/>
          </p:cNvSpPr>
          <p:nvPr/>
        </p:nvSpPr>
        <p:spPr>
          <a:xfrm>
            <a:off x="5312105" y="5736804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2" name="メモ 101"/>
          <p:cNvSpPr>
            <a:spLocks noChangeAspect="1"/>
          </p:cNvSpPr>
          <p:nvPr/>
        </p:nvSpPr>
        <p:spPr>
          <a:xfrm>
            <a:off x="3874630" y="4639049"/>
            <a:ext cx="445055" cy="261359"/>
          </a:xfrm>
          <a:prstGeom prst="foldedCorner">
            <a:avLst>
              <a:gd name="adj" fmla="val 24655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○○が</a:t>
            </a:r>
            <a:endParaRPr kumimoji="1" lang="en-US" altLang="ja-JP" sz="500" dirty="0" smtClean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en-US" altLang="ja-JP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××</a:t>
            </a:r>
            <a:r>
              <a:rPr kumimoji="1" lang="ja-JP" altLang="en-US" sz="5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だ</a:t>
            </a:r>
            <a:endParaRPr kumimoji="1" lang="ja-JP" altLang="en-US" sz="5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3662737" y="4511521"/>
            <a:ext cx="868843" cy="4894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600"/>
          </a:p>
        </p:txBody>
      </p:sp>
      <p:sp>
        <p:nvSpPr>
          <p:cNvPr id="104" name="メモ 103"/>
          <p:cNvSpPr>
            <a:spLocks noChangeAspect="1"/>
          </p:cNvSpPr>
          <p:nvPr/>
        </p:nvSpPr>
        <p:spPr>
          <a:xfrm>
            <a:off x="3831103" y="4287403"/>
            <a:ext cx="626419" cy="312561"/>
          </a:xfrm>
          <a:prstGeom prst="foldedCorner">
            <a:avLst>
              <a:gd name="adj" fmla="val 24655"/>
            </a:avLst>
          </a:prstGeom>
          <a:solidFill>
            <a:srgbClr val="FFCC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ja-JP" altLang="en-US" sz="700" dirty="0" smtClean="0">
                <a:solidFill>
                  <a:schemeClr val="tx1"/>
                </a:solidFill>
                <a:latin typeface="HGP教科書体" panose="02020600000000000000" pitchFamily="18" charset="-128"/>
                <a:ea typeface="HGP教科書体" panose="02020600000000000000" pitchFamily="18" charset="-128"/>
              </a:rPr>
              <a:t>●●●●</a:t>
            </a:r>
            <a:endParaRPr kumimoji="1" lang="ja-JP" altLang="en-US" sz="700" dirty="0">
              <a:solidFill>
                <a:schemeClr val="tx1"/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14317" y="3333247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★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530332" y="5617977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★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1272200" y="2410282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◎</a:t>
            </a:r>
            <a:endParaRPr kumimoji="1" lang="ja-JP" altLang="en-US" sz="1200" b="1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939344" y="5620897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 w="9525"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◎</a:t>
            </a:r>
            <a:endParaRPr kumimoji="1" lang="ja-JP" altLang="en-US" sz="1200" b="1" dirty="0">
              <a:ln w="9525"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4765558" y="4287403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0070C0"/>
                </a:solidFill>
              </a:rPr>
              <a:t>★</a:t>
            </a:r>
            <a:endParaRPr kumimoji="1" lang="ja-JP" altLang="en-US" sz="1200" b="1" dirty="0">
              <a:solidFill>
                <a:srgbClr val="0070C0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477578" y="3335993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●</a:t>
            </a:r>
            <a:endParaRPr kumimoji="1" lang="ja-JP" altLang="en-US" sz="12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119497" y="4285800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●</a:t>
            </a:r>
            <a:endParaRPr kumimoji="1" lang="ja-JP" altLang="en-US" sz="12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3440492" y="2332224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●</a:t>
            </a:r>
            <a:endParaRPr kumimoji="1" lang="ja-JP" altLang="en-US" sz="1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750973" y="4304710"/>
            <a:ext cx="56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●</a:t>
            </a:r>
            <a:endParaRPr kumimoji="1" lang="ja-JP" altLang="en-US" sz="1200" b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12" name="円形吹き出し 111"/>
          <p:cNvSpPr/>
          <p:nvPr/>
        </p:nvSpPr>
        <p:spPr>
          <a:xfrm>
            <a:off x="6056956" y="3965056"/>
            <a:ext cx="2162520" cy="1148265"/>
          </a:xfrm>
          <a:prstGeom prst="wedgeEllipseCallout">
            <a:avLst>
              <a:gd name="adj1" fmla="val 50258"/>
              <a:gd name="adj2" fmla="val 50550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ピンク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のふせんの</a:t>
            </a:r>
            <a:endParaRPr lang="en-US" altLang="ja-JP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余白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書</a:t>
            </a:r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いてね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70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>
          <a:xfrm>
            <a:off x="282014" y="1511002"/>
            <a:ext cx="7512801" cy="3527342"/>
          </a:xfrm>
          <a:prstGeom prst="ellipse">
            <a:avLst/>
          </a:prstGeom>
          <a:solidFill>
            <a:srgbClr val="FFFF99">
              <a:alpha val="50000"/>
            </a:srgbClr>
          </a:solidFill>
          <a:ln w="762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8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6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グループ化 16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8" name="円/楕円 17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1" name="円/楕円 20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2" name="円弧 21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11" name="円/楕円 10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5" name="円弧 14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6" name="円形吹き出し 25"/>
          <p:cNvSpPr/>
          <p:nvPr/>
        </p:nvSpPr>
        <p:spPr>
          <a:xfrm>
            <a:off x="260431" y="888999"/>
            <a:ext cx="1554112" cy="862771"/>
          </a:xfrm>
          <a:prstGeom prst="wedgeEllipseCallout">
            <a:avLst>
              <a:gd name="adj1" fmla="val 52890"/>
              <a:gd name="adj2" fmla="val 43955"/>
            </a:avLst>
          </a:prstGeom>
          <a:solidFill>
            <a:schemeClr val="bg1"/>
          </a:solidFill>
          <a:ln w="381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ja-JP" altLang="en-US" sz="16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多彩な</a:t>
            </a:r>
            <a:endParaRPr lang="en-US" altLang="ja-JP" sz="16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600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意見・</a:t>
            </a:r>
            <a:r>
              <a:rPr lang="ja-JP" altLang="en-US" sz="1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</a:t>
            </a:r>
            <a:endParaRPr kumimoji="1" lang="ja-JP" altLang="en-US" sz="16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円形吹き出し 26"/>
          <p:cNvSpPr/>
          <p:nvPr/>
        </p:nvSpPr>
        <p:spPr>
          <a:xfrm>
            <a:off x="6454057" y="1087929"/>
            <a:ext cx="1206982" cy="698268"/>
          </a:xfrm>
          <a:prstGeom prst="wedgeEllipseCallout">
            <a:avLst>
              <a:gd name="adj1" fmla="val -59614"/>
              <a:gd name="adj2" fmla="val 29391"/>
            </a:avLst>
          </a:prstGeom>
          <a:solidFill>
            <a:schemeClr val="bg1"/>
          </a:solidFill>
          <a:ln w="381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ja-JP" altLang="en-US" sz="1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市民の</a:t>
            </a:r>
            <a:endParaRPr lang="en-US" altLang="ja-JP" sz="1600" b="1" dirty="0" smtClean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視点</a:t>
            </a:r>
            <a:endParaRPr kumimoji="1" lang="ja-JP" altLang="en-US" sz="1600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テキスト ボックス 207"/>
          <p:cNvSpPr txBox="1"/>
          <p:nvPr/>
        </p:nvSpPr>
        <p:spPr>
          <a:xfrm>
            <a:off x="4820348" y="3859839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80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229921" y="4135043"/>
            <a:ext cx="473662" cy="300236"/>
            <a:chOff x="-662932" y="20262"/>
            <a:chExt cx="2850891" cy="1438397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-662932" y="20262"/>
              <a:ext cx="2059906" cy="1438397"/>
              <a:chOff x="-662932" y="20262"/>
              <a:chExt cx="2059906" cy="1438397"/>
            </a:xfrm>
          </p:grpSpPr>
          <p:sp>
            <p:nvSpPr>
              <p:cNvPr id="36" name="テキスト ボックス 17"/>
              <p:cNvSpPr txBox="1"/>
              <p:nvPr/>
            </p:nvSpPr>
            <p:spPr>
              <a:xfrm>
                <a:off x="-662932" y="20262"/>
                <a:ext cx="1371960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7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7" name="グループ化 36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8" name="円/楕円 37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9" name="円/楕円 38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0" name="円/楕円 39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1" name="円/楕円 40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42" name="円弧 41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31" name="円/楕円 30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5" name="円弧 34"/>
            <p:cNvSpPr/>
            <p:nvPr/>
          </p:nvSpPr>
          <p:spPr>
            <a:xfrm rot="10800000">
              <a:off x="1979419" y="971344"/>
              <a:ext cx="0" cy="0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43" name="雲形吹き出し 42"/>
          <p:cNvSpPr/>
          <p:nvPr/>
        </p:nvSpPr>
        <p:spPr>
          <a:xfrm>
            <a:off x="967896" y="3090768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雲形吹き出し 43"/>
          <p:cNvSpPr/>
          <p:nvPr/>
        </p:nvSpPr>
        <p:spPr>
          <a:xfrm>
            <a:off x="2283681" y="1814029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これからの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雲形吹き出し 44"/>
          <p:cNvSpPr/>
          <p:nvPr/>
        </p:nvSpPr>
        <p:spPr>
          <a:xfrm>
            <a:off x="3145198" y="3545560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雲形吹き出し 45"/>
          <p:cNvSpPr/>
          <p:nvPr/>
        </p:nvSpPr>
        <p:spPr>
          <a:xfrm>
            <a:off x="4650637" y="2052853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こんなまちに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なってほし</a:t>
            </a:r>
            <a:r>
              <a:rPr lang="ja-JP" alt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8378689" y="4360263"/>
            <a:ext cx="1021437" cy="1175437"/>
            <a:chOff x="7398839" y="1923356"/>
            <a:chExt cx="366677" cy="473595"/>
          </a:xfrm>
          <a:effectLst>
            <a:glow rad="76200">
              <a:srgbClr val="CC0099">
                <a:alpha val="50000"/>
              </a:srgbClr>
            </a:glow>
          </a:effectLst>
        </p:grpSpPr>
        <p:sp>
          <p:nvSpPr>
            <p:cNvPr id="48" name="円/楕円 47"/>
            <p:cNvSpPr/>
            <p:nvPr/>
          </p:nvSpPr>
          <p:spPr>
            <a:xfrm>
              <a:off x="7398839" y="1923356"/>
              <a:ext cx="366677" cy="473595"/>
            </a:xfrm>
            <a:prstGeom prst="ellipse">
              <a:avLst/>
            </a:prstGeom>
            <a:solidFill>
              <a:srgbClr val="FFFF99"/>
            </a:solidFill>
            <a:ln w="222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7476094" y="2099883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7672206" y="2105827"/>
              <a:ext cx="29404" cy="45719"/>
            </a:xfrm>
            <a:prstGeom prst="ellipse">
              <a:avLst/>
            </a:prstGeom>
            <a:solidFill>
              <a:srgbClr val="000B22"/>
            </a:solidFill>
            <a:ln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  <p:sp>
          <p:nvSpPr>
            <p:cNvPr id="51" name="円弧 50"/>
            <p:cNvSpPr/>
            <p:nvPr/>
          </p:nvSpPr>
          <p:spPr>
            <a:xfrm rot="10800000">
              <a:off x="7482037" y="2171872"/>
              <a:ext cx="204282" cy="146177"/>
            </a:xfrm>
            <a:prstGeom prst="arc">
              <a:avLst>
                <a:gd name="adj1" fmla="val 11063922"/>
                <a:gd name="adj2" fmla="val 21363295"/>
              </a:avLst>
            </a:prstGeom>
            <a:ln w="1905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894"/>
            </a:p>
          </p:txBody>
        </p:sp>
      </p:grpSp>
      <p:sp>
        <p:nvSpPr>
          <p:cNvPr id="52" name="円形吹き出し 51"/>
          <p:cNvSpPr/>
          <p:nvPr/>
        </p:nvSpPr>
        <p:spPr>
          <a:xfrm>
            <a:off x="7889936" y="1782228"/>
            <a:ext cx="1829595" cy="2236021"/>
          </a:xfrm>
          <a:prstGeom prst="wedgeEllipseCallout">
            <a:avLst>
              <a:gd name="adj1" fmla="val -10087"/>
              <a:gd name="adj2" fmla="val 62774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今日は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「いいところ」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「わるいところ」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考えたよ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円形吹き出し 52"/>
          <p:cNvSpPr/>
          <p:nvPr/>
        </p:nvSpPr>
        <p:spPr>
          <a:xfrm>
            <a:off x="4038414" y="5069840"/>
            <a:ext cx="3882971" cy="980445"/>
          </a:xfrm>
          <a:prstGeom prst="wedgeEllipseCallout">
            <a:avLst>
              <a:gd name="adj1" fmla="val 57718"/>
              <a:gd name="adj2" fmla="val -42058"/>
            </a:avLst>
          </a:prstGeom>
          <a:ln w="19050">
            <a:solidFill>
              <a:srgbClr val="99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の魅力・課題が</a:t>
            </a:r>
            <a:endParaRPr lang="en-US" altLang="ja-JP" sz="2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</a:t>
            </a:r>
            <a:r>
              <a:rPr lang="ja-JP" altLang="en-US" sz="20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えてきたかな？</a:t>
            </a:r>
            <a:endParaRPr lang="ja-JP" altLang="en-US" sz="2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円/楕円 53"/>
          <p:cNvSpPr/>
          <p:nvPr/>
        </p:nvSpPr>
        <p:spPr>
          <a:xfrm rot="454358">
            <a:off x="718118" y="3043963"/>
            <a:ext cx="4632826" cy="1723524"/>
          </a:xfrm>
          <a:prstGeom prst="ellipse">
            <a:avLst/>
          </a:prstGeom>
          <a:noFill/>
          <a:ln w="76200" cmpd="tri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9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62941" y="1894962"/>
            <a:ext cx="2970086" cy="2979327"/>
          </a:xfrm>
          <a:prstGeom prst="rect">
            <a:avLst/>
          </a:prstGeom>
          <a:solidFill>
            <a:srgbClr val="FFFF99">
              <a:alpha val="65098"/>
            </a:srgbClr>
          </a:solidFill>
          <a:ln w="44450" cmpd="thickThin">
            <a:solidFill>
              <a:srgbClr val="99CCFF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kumimoji="0" lang="ja-JP" altLang="ja-JP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あなたは、「小樽市総合計画」 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kumimoji="0" lang="ja-JP" altLang="en-US" sz="1400" b="0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ついてどのくらい知っていますか。</a:t>
            </a:r>
            <a:endParaRPr kumimoji="0" lang="en-US" altLang="ja-JP" sz="1400" b="0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 </a:t>
            </a:r>
            <a:r>
              <a:rPr kumimoji="0" lang="ja-JP" altLang="en-US" sz="14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内容について</a:t>
            </a:r>
            <a:r>
              <a:rPr kumimoji="0" lang="ja-JP" altLang="en-US" sz="14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、だ</a:t>
            </a:r>
            <a:r>
              <a:rPr kumimoji="0" lang="ja-JP" altLang="en-US" sz="1400" spc="-1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いたい知っている</a:t>
            </a:r>
            <a:endParaRPr kumimoji="0" lang="en-US" altLang="ja-JP" sz="1400" spc="-1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 計画の存在は知っているが、</a:t>
            </a:r>
            <a:endParaRPr kumimoji="0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内容はほとんど知らない</a:t>
            </a:r>
            <a:endParaRPr kumimoji="0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 計画の存在自体を知らない</a:t>
            </a:r>
            <a:endParaRPr kumimoji="0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回答者数：</a:t>
            </a:r>
            <a:r>
              <a:rPr kumimoji="0"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1,172</a:t>
            </a:r>
            <a:r>
              <a:rPr kumimoji="0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endParaRPr kumimoji="0"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390623" y="4844327"/>
            <a:ext cx="5050839" cy="937549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0" lang="ja-JP" altLang="en-US" sz="1400" b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70C0"/>
                  </a:solidFill>
                </a:u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市民アンケート調査</a:t>
            </a: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（郵送）</a:t>
            </a:r>
            <a:endParaRPr kumimoji="0" lang="en-US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調査対象：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小樽市内在住の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18</a:t>
            </a:r>
            <a:r>
              <a:rPr lang="ja-JP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歳以上の男女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3,000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lvl="0"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調査期間：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22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～平成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zh-TW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</a:t>
            </a:r>
            <a:r>
              <a:rPr lang="en-US" altLang="zh-TW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0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4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弧 19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9" name="円/楕円 8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287079" y="253242"/>
            <a:ext cx="258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総合計画について</a:t>
            </a:r>
            <a:endParaRPr kumimoji="1" lang="ja-JP" altLang="en-US" sz="2000" b="1" dirty="0">
              <a:ln w="3175"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3668" y="1072998"/>
            <a:ext cx="192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635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市民認知度</a:t>
            </a:r>
            <a:endParaRPr kumimoji="1" lang="ja-JP" altLang="en-US" sz="2400" b="1" dirty="0">
              <a:ln w="635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3668" y="1734942"/>
            <a:ext cx="566292" cy="32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設問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41" y="1181099"/>
            <a:ext cx="5675922" cy="3806505"/>
          </a:xfrm>
          <a:prstGeom prst="rect">
            <a:avLst/>
          </a:prstGeom>
        </p:spPr>
      </p:pic>
      <p:sp>
        <p:nvSpPr>
          <p:cNvPr id="24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4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6" name="円/楕円 15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20" name="円弧 19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9" name="円/楕円 8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3" name="円弧 12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03668" y="1072998"/>
            <a:ext cx="260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635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年代別認知度</a:t>
            </a:r>
            <a:endParaRPr kumimoji="1" lang="ja-JP" altLang="en-US" sz="2400" b="1" dirty="0">
              <a:ln w="635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7079" y="253242"/>
            <a:ext cx="258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総合計画について</a:t>
            </a:r>
            <a:endParaRPr kumimoji="1" lang="ja-JP" altLang="en-US" sz="2000" b="1" dirty="0">
              <a:ln w="3175"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67" y="1472755"/>
            <a:ext cx="8978021" cy="4357388"/>
          </a:xfrm>
          <a:prstGeom prst="rect">
            <a:avLst/>
          </a:prstGeom>
        </p:spPr>
      </p:pic>
      <p:sp>
        <p:nvSpPr>
          <p:cNvPr id="23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弧 1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" name="円/楕円 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141426" y="3676352"/>
            <a:ext cx="962314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第６次小樽市総合計画（Ｈ２１～Ｈ３０）</a:t>
            </a:r>
            <a:endParaRPr lang="en-US" altLang="ja-JP" sz="28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（仮称）</a:t>
            </a:r>
            <a:r>
              <a:rPr lang="ja-JP" altLang="en-US" sz="3200" b="1" dirty="0" smtClean="0">
                <a:ln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第７次小樽市総合計画</a:t>
            </a: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（Ｈ３１～Ｈ４０）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48182" y="1745618"/>
            <a:ext cx="3958542" cy="649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まちづくりの目標</a:t>
            </a:r>
            <a:endParaRPr kumimoji="1" lang="ja-JP" altLang="en-US" sz="24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648182" y="2560882"/>
            <a:ext cx="3958542" cy="888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目標実現に向けた</a:t>
            </a:r>
            <a:endParaRPr kumimoji="1" lang="en-US" altLang="ja-JP" sz="2400" b="1" dirty="0" smtClean="0">
              <a:ln>
                <a:solidFill>
                  <a:schemeClr val="accent5">
                    <a:lumMod val="50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取組の基本的な方向</a:t>
            </a:r>
            <a:endParaRPr kumimoji="1" lang="ja-JP" altLang="en-US" sz="2400" b="1" dirty="0">
              <a:ln>
                <a:solidFill>
                  <a:schemeClr val="accent5">
                    <a:lumMod val="50000"/>
                  </a:schemeClr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791919" y="1881664"/>
            <a:ext cx="4905510" cy="12772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◉ </a:t>
            </a:r>
            <a:r>
              <a:rPr kumimoji="1"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市政運営全般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についての指針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◉ </a:t>
            </a:r>
            <a:r>
              <a:rPr lang="ja-JP" altLang="en-US" sz="28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最上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位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計画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4444679" y="4204738"/>
            <a:ext cx="694481" cy="598271"/>
          </a:xfrm>
          <a:prstGeom prst="downArrow">
            <a:avLst/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8670" y="1043140"/>
            <a:ext cx="331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総合計画とは</a:t>
            </a:r>
            <a:endParaRPr kumimoji="1" lang="ja-JP" altLang="en-US" sz="36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7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48" name="円/楕円 47"/>
          <p:cNvSpPr/>
          <p:nvPr/>
        </p:nvSpPr>
        <p:spPr>
          <a:xfrm>
            <a:off x="1081500" y="2620941"/>
            <a:ext cx="7512801" cy="3527342"/>
          </a:xfrm>
          <a:prstGeom prst="ellipse">
            <a:avLst/>
          </a:prstGeom>
          <a:solidFill>
            <a:srgbClr val="FFFF99">
              <a:alpha val="50000"/>
            </a:srgbClr>
          </a:solidFill>
          <a:ln w="76200" cmpd="tri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24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32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グループ化 32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4" name="円/楕円 33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8" name="円弧 37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7" name="円/楕円 26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23092" y="929926"/>
            <a:ext cx="6917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kumimoji="1" lang="ja-JP" altLang="en-US" sz="32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小樽市民会議１００」の目的</a:t>
            </a:r>
            <a:endParaRPr kumimoji="1" lang="ja-JP" altLang="en-US" sz="32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614078" y="1564084"/>
            <a:ext cx="4677843" cy="48368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ln w="31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次期総合計画への意見反映</a:t>
            </a:r>
          </a:p>
        </p:txBody>
      </p:sp>
      <p:sp>
        <p:nvSpPr>
          <p:cNvPr id="9" name="下矢印 8"/>
          <p:cNvSpPr/>
          <p:nvPr/>
        </p:nvSpPr>
        <p:spPr>
          <a:xfrm flipV="1">
            <a:off x="4590868" y="2098918"/>
            <a:ext cx="710854" cy="44904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円形吹き出し 56"/>
          <p:cNvSpPr/>
          <p:nvPr/>
        </p:nvSpPr>
        <p:spPr>
          <a:xfrm>
            <a:off x="411841" y="1813275"/>
            <a:ext cx="1855719" cy="934746"/>
          </a:xfrm>
          <a:prstGeom prst="wedgeEllipseCallout">
            <a:avLst>
              <a:gd name="adj1" fmla="val 48804"/>
              <a:gd name="adj2" fmla="val 58675"/>
            </a:avLst>
          </a:prstGeom>
          <a:solidFill>
            <a:schemeClr val="bg1"/>
          </a:solidFill>
          <a:ln w="381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ja-JP" altLang="en-US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多彩な</a:t>
            </a:r>
            <a:endParaRPr lang="en-US" altLang="ja-JP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b="1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意見・</a:t>
            </a:r>
            <a:r>
              <a:rPr lang="ja-JP" altLang="en-US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</a:t>
            </a:r>
            <a:endParaRPr kumimoji="1" lang="ja-JP" altLang="en-US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円形吹き出し 39"/>
          <p:cNvSpPr/>
          <p:nvPr/>
        </p:nvSpPr>
        <p:spPr>
          <a:xfrm>
            <a:off x="8161483" y="2527572"/>
            <a:ext cx="1322107" cy="828307"/>
          </a:xfrm>
          <a:prstGeom prst="wedgeEllipseCallout">
            <a:avLst>
              <a:gd name="adj1" fmla="val -59614"/>
              <a:gd name="adj2" fmla="val 29391"/>
            </a:avLst>
          </a:prstGeom>
          <a:solidFill>
            <a:schemeClr val="bg1"/>
          </a:solidFill>
          <a:ln w="3810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ja-JP" altLang="en-US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市民の</a:t>
            </a:r>
            <a:endParaRPr lang="en-US" altLang="ja-JP" b="1" dirty="0" smtClean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b="1" dirty="0" smtClean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視点</a:t>
            </a:r>
            <a:endParaRPr kumimoji="1" lang="ja-JP" altLang="en-US" b="1" dirty="0">
              <a:ln w="6350">
                <a:noFill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テキスト ボックス 207"/>
          <p:cNvSpPr txBox="1"/>
          <p:nvPr/>
        </p:nvSpPr>
        <p:spPr>
          <a:xfrm>
            <a:off x="5619834" y="4969778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80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7029407" y="5244982"/>
            <a:ext cx="473662" cy="300236"/>
            <a:chOff x="-662932" y="20262"/>
            <a:chExt cx="2850891" cy="1438397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-662932" y="20262"/>
              <a:ext cx="2059906" cy="1438397"/>
              <a:chOff x="-662932" y="20262"/>
              <a:chExt cx="2059906" cy="1438397"/>
            </a:xfrm>
          </p:grpSpPr>
          <p:sp>
            <p:nvSpPr>
              <p:cNvPr id="55" name="テキスト ボックス 17"/>
              <p:cNvSpPr txBox="1"/>
              <p:nvPr/>
            </p:nvSpPr>
            <p:spPr>
              <a:xfrm>
                <a:off x="-662932" y="20262"/>
                <a:ext cx="1371960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16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7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1" name="グループ化 60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62" name="円/楕円 61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63" name="円/楕円 62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64" name="円/楕円 63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65" name="円/楕円 64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66" name="円弧 65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44" name="円/楕円 43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52" name="円弧 51"/>
            <p:cNvSpPr/>
            <p:nvPr/>
          </p:nvSpPr>
          <p:spPr>
            <a:xfrm rot="10800000">
              <a:off x="1979419" y="971344"/>
              <a:ext cx="0" cy="0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2" name="雲形吹き出し 1"/>
          <p:cNvSpPr/>
          <p:nvPr/>
        </p:nvSpPr>
        <p:spPr>
          <a:xfrm>
            <a:off x="1767382" y="4200707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小樽の魅力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雲形吹き出し 66"/>
          <p:cNvSpPr/>
          <p:nvPr/>
        </p:nvSpPr>
        <p:spPr>
          <a:xfrm>
            <a:off x="3083167" y="2923968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これからの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取組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雲形吹き出し 67"/>
          <p:cNvSpPr/>
          <p:nvPr/>
        </p:nvSpPr>
        <p:spPr>
          <a:xfrm>
            <a:off x="3944684" y="4655499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</a:t>
            </a:r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雲形吹き出し 68"/>
          <p:cNvSpPr/>
          <p:nvPr/>
        </p:nvSpPr>
        <p:spPr>
          <a:xfrm>
            <a:off x="5450123" y="3162792"/>
            <a:ext cx="2003223" cy="1276739"/>
          </a:xfrm>
          <a:prstGeom prst="cloudCallout">
            <a:avLst>
              <a:gd name="adj1" fmla="val -14804"/>
              <a:gd name="adj2" fmla="val 18686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16000" tIns="144000" rtlCol="0" anchor="ctr" anchorCtr="1"/>
          <a:lstStyle/>
          <a:p>
            <a:pPr algn="ctr"/>
            <a:r>
              <a:rPr kumimoji="1"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こんなまちに</a:t>
            </a:r>
            <a:endParaRPr kumimoji="1" lang="en-US" altLang="ja-JP" sz="24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なってほし</a:t>
            </a:r>
            <a:r>
              <a:rPr lang="ja-JP" alt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endParaRPr kumimoji="1" lang="ja-JP" alt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71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271264" y="2019579"/>
            <a:ext cx="1800000" cy="1800000"/>
          </a:xfrm>
          <a:prstGeom prst="ellipse">
            <a:avLst/>
          </a:prstGeom>
          <a:solidFill>
            <a:srgbClr val="2E75B6">
              <a:alpha val="49804"/>
            </a:srgbClr>
          </a:solidFill>
          <a:ln w="38100" cmpd="dbl">
            <a:solidFill>
              <a:srgbClr val="2E75B6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155903" y="2021738"/>
            <a:ext cx="1800000" cy="1800000"/>
          </a:xfrm>
          <a:prstGeom prst="ellipse">
            <a:avLst/>
          </a:prstGeom>
          <a:solidFill>
            <a:srgbClr val="92D050">
              <a:alpha val="60000"/>
            </a:srgbClr>
          </a:solidFill>
          <a:ln w="38100" cmpd="dbl">
            <a:solidFill>
              <a:srgbClr val="92D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057728" y="2013718"/>
            <a:ext cx="1800000" cy="1800000"/>
          </a:xfrm>
          <a:prstGeom prst="ellipse">
            <a:avLst/>
          </a:prstGeom>
          <a:solidFill>
            <a:srgbClr val="FFFF66">
              <a:alpha val="80000"/>
            </a:srgbClr>
          </a:solidFill>
          <a:ln w="38100" cmpd="dbl">
            <a:solidFill>
              <a:srgbClr val="FFFF66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5934892" y="2013718"/>
            <a:ext cx="1800000" cy="1800000"/>
          </a:xfrm>
          <a:prstGeom prst="ellipse">
            <a:avLst/>
          </a:prstGeom>
          <a:solidFill>
            <a:srgbClr val="FF6600">
              <a:alpha val="40000"/>
            </a:srgbClr>
          </a:solidFill>
          <a:ln w="38100" cmpd="dbl">
            <a:solidFill>
              <a:srgbClr val="FF66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7839287" y="2021738"/>
            <a:ext cx="1800000" cy="1800000"/>
          </a:xfrm>
          <a:prstGeom prst="ellipse">
            <a:avLst/>
          </a:prstGeom>
          <a:solidFill>
            <a:srgbClr val="CC0099">
              <a:alpha val="24706"/>
            </a:srgbClr>
          </a:solidFill>
          <a:ln w="38100" cmpd="dbl">
            <a:solidFill>
              <a:srgbClr val="CC0099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/>
          <p:cNvGrpSpPr/>
          <p:nvPr/>
        </p:nvGrpSpPr>
        <p:grpSpPr>
          <a:xfrm>
            <a:off x="396538" y="4084774"/>
            <a:ext cx="9085150" cy="1444156"/>
            <a:chOff x="1500188" y="1450180"/>
            <a:chExt cx="9913414" cy="1728001"/>
          </a:xfrm>
        </p:grpSpPr>
        <p:sp>
          <p:nvSpPr>
            <p:cNvPr id="3" name="ホームベース 2"/>
            <p:cNvSpPr/>
            <p:nvPr/>
          </p:nvSpPr>
          <p:spPr>
            <a:xfrm>
              <a:off x="5757514" y="1450181"/>
              <a:ext cx="5656088" cy="1728000"/>
            </a:xfrm>
            <a:prstGeom prst="homePlate">
              <a:avLst>
                <a:gd name="adj" fmla="val 20712"/>
              </a:avLst>
            </a:prstGeom>
            <a:gradFill flip="none" rotWithShape="1">
              <a:gsLst>
                <a:gs pos="0">
                  <a:srgbClr val="FFCCCC"/>
                </a:gs>
                <a:gs pos="100000">
                  <a:srgbClr val="FFFF66"/>
                </a:gs>
              </a:gsLst>
              <a:lin ang="10800000" scaled="1"/>
              <a:tileRect/>
            </a:gra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endParaRPr lang="en-US" altLang="ja-JP" sz="2400" b="1" kern="100" dirty="0" smtClean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en-US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３</a:t>
              </a:r>
              <a:endParaRPr lang="en-US" altLang="ja-JP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R="204827" indent="72747" algn="ctr"/>
              <a:endParaRPr lang="en-US" altLang="ja-JP" sz="5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目指す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まちづくり</a:t>
              </a:r>
              <a:r>
                <a:rPr lang="ja-JP" altLang="en-US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に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ついて</a:t>
              </a:r>
              <a:endParaRPr lang="ja-JP" altLang="ja-JP" sz="1600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  <a:p>
              <a:pPr marR="204827" indent="72747"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考えよう</a:t>
              </a:r>
              <a:endParaRPr lang="en-US" altLang="ja-JP" sz="16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endParaRPr lang="en-US" altLang="ja-JP" sz="9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marR="204827" indent="72747" algn="ctr"/>
              <a:endParaRPr lang="ja-JP" altLang="ja-JP" kern="100" dirty="0">
                <a:solidFill>
                  <a:schemeClr val="tx1"/>
                </a:solidFill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" name="ホームベース 3"/>
            <p:cNvSpPr/>
            <p:nvPr/>
          </p:nvSpPr>
          <p:spPr>
            <a:xfrm>
              <a:off x="3222685" y="1450181"/>
              <a:ext cx="2890015" cy="1728000"/>
            </a:xfrm>
            <a:prstGeom prst="homePlate">
              <a:avLst>
                <a:gd name="adj" fmla="val 20386"/>
              </a:avLst>
            </a:prstGeom>
            <a:gradFill flip="none" rotWithShape="1">
              <a:gsLst>
                <a:gs pos="0">
                  <a:srgbClr val="FFFF66"/>
                </a:gs>
                <a:gs pos="100000">
                  <a:srgbClr val="B0DD7F"/>
                </a:gs>
              </a:gsLst>
              <a:lin ang="10800000" scaled="1"/>
              <a:tileRect/>
            </a:gra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en-US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２</a:t>
              </a:r>
              <a:endParaRPr lang="en-US" altLang="ja-JP" sz="2400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endParaRPr lang="en-US" altLang="ja-JP" sz="5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「</a:t>
              </a:r>
              <a:r>
                <a:rPr lang="ja-JP" altLang="ja-JP" sz="1600" b="1" kern="100" dirty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おたる」の</a:t>
              </a:r>
              <a:endParaRPr lang="en-US" altLang="ja-JP" sz="1600" b="1" kern="100" dirty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r>
                <a:rPr lang="ja-JP" altLang="en-US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未来を描こ</a:t>
              </a:r>
              <a:r>
                <a:rPr lang="ja-JP" altLang="ja-JP" sz="1600" b="1" kern="100" dirty="0" smtClean="0">
                  <a:solidFill>
                    <a:schemeClr val="tx1"/>
                  </a:solidFill>
                  <a:ea typeface="メイリオ" panose="020B0604030504040204" pitchFamily="50" charset="-128"/>
                  <a:cs typeface="Times New Roman" panose="02020603050405020304" pitchFamily="18" charset="0"/>
                </a:rPr>
                <a:t>う</a:t>
              </a:r>
              <a:endParaRPr lang="en-US" altLang="ja-JP" sz="1600" b="1" kern="100" dirty="0" smtClean="0">
                <a:solidFill>
                  <a:schemeClr val="tx1"/>
                </a:solidFill>
                <a:ea typeface="メイリオ" panose="020B0604030504040204" pitchFamily="50" charset="-128"/>
                <a:cs typeface="Times New Roman" panose="02020603050405020304" pitchFamily="18" charset="0"/>
              </a:endParaRPr>
            </a:p>
            <a:p>
              <a:pPr algn="ctr"/>
              <a:endParaRPr lang="ja-JP" altLang="en-US" sz="1100" dirty="0"/>
            </a:p>
          </p:txBody>
        </p:sp>
        <p:sp>
          <p:nvSpPr>
            <p:cNvPr id="5" name="ホームベース 4"/>
            <p:cNvSpPr/>
            <p:nvPr/>
          </p:nvSpPr>
          <p:spPr>
            <a:xfrm>
              <a:off x="1500188" y="1450180"/>
              <a:ext cx="2102139" cy="1728000"/>
            </a:xfrm>
            <a:prstGeom prst="homePlate">
              <a:avLst>
                <a:gd name="adj" fmla="val 22594"/>
              </a:avLst>
            </a:prstGeom>
            <a:gradFill flip="none" rotWithShape="1">
              <a:gsLst>
                <a:gs pos="0">
                  <a:srgbClr val="FFFF00"/>
                </a:gs>
                <a:gs pos="0">
                  <a:srgbClr val="B0DD7F"/>
                </a:gs>
                <a:gs pos="100000">
                  <a:srgbClr val="99CCFF"/>
                </a:gs>
              </a:gsLst>
              <a:lin ang="10800000" scaled="1"/>
              <a:tileRect/>
            </a:gra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75500" rIns="74295" bIns="37148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19"/>
                </a:lnSpc>
                <a:spcAft>
                  <a:spcPts val="488"/>
                </a:spcAft>
              </a:pPr>
              <a:r>
                <a:rPr lang="en-US" altLang="ja-JP" sz="2400" b="1" kern="100" dirty="0" smtClean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STEP</a:t>
              </a:r>
              <a:r>
                <a:rPr lang="ja-JP" altLang="ja-JP" sz="2400" b="1" kern="100" dirty="0">
                  <a:ln w="19050"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１</a:t>
              </a:r>
              <a:endParaRPr lang="en-US" altLang="ja-JP" sz="2400" b="1" kern="100" dirty="0">
                <a:ln w="19050"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ja-JP" sz="1600" b="1" kern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「おたる</a:t>
              </a:r>
              <a:r>
                <a:rPr lang="ja-JP" altLang="ja-JP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」</a:t>
              </a:r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</a:t>
              </a:r>
              <a:endParaRPr lang="en-US" altLang="ja-JP" sz="16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ja-JP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これまで</a:t>
              </a:r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</a:t>
              </a:r>
              <a:endParaRPr lang="en-US" altLang="ja-JP" sz="1600" b="1" kern="1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b="1" kern="10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今をみつめる</a:t>
              </a:r>
              <a:endParaRPr lang="ja-JP" altLang="en-US" sz="1463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975670" y="1062975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531593" y="1136150"/>
            <a:ext cx="150106" cy="52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463">
                <a:latin typeface="Arial" panose="020B0604020202020204" pitchFamily="34" charset="0"/>
              </a:rPr>
              <a:t/>
            </a:r>
            <a:br>
              <a:rPr kumimoji="0" lang="ja-JP" altLang="ja-JP" sz="1463">
                <a:latin typeface="Arial" panose="020B0604020202020204" pitchFamily="34" charset="0"/>
              </a:rPr>
            </a:b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975670" y="1434450"/>
            <a:ext cx="150106" cy="30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463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5670" y="1563954"/>
            <a:ext cx="150106" cy="41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731"/>
          </a:p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63">
              <a:latin typeface="Arial" panose="020B0604020202020204" pitchFamily="34" charset="0"/>
            </a:endParaRPr>
          </a:p>
        </p:txBody>
      </p:sp>
      <p:sp>
        <p:nvSpPr>
          <p:cNvPr id="24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32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グループ化 32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34" name="円/楕円 33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5" name="円/楕円 34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7" name="円/楕円 36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38" name="円弧 37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27" name="円/楕円 26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31" name="円弧 30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47516" y="962259"/>
            <a:ext cx="3284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63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76200" dir="2700000" algn="tl" rotWithShape="0">
                    <a:srgbClr val="FFFF00">
                      <a:alpha val="60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全体プログラム</a:t>
            </a:r>
            <a:endParaRPr kumimoji="1" lang="ja-JP" altLang="en-US" sz="3200" b="1" dirty="0">
              <a:ln w="6350"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76200" dir="2700000" algn="tl" rotWithShape="0">
                  <a:srgbClr val="FFFF00">
                    <a:alpha val="60000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1217" y="1596305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3399FF">
                <a:alpha val="49804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第１回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975121" y="1608589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92D05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第２回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916812" y="1596304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第３回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760751" y="1592831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C000">
                <a:alpha val="7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>
                  <a:outerShdw blurRad="50800" dist="38100" dir="5400000" algn="ctr" rotWithShape="0">
                    <a:srgbClr val="FF6600">
                      <a:alpha val="80000"/>
                    </a:srgbClr>
                  </a:outerShdw>
                </a:effectLst>
              </a:rPr>
              <a:t>第４回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>
                <a:outerShdw blurRad="50800" dist="38100" dir="5400000" algn="ctr" rotWithShape="0">
                  <a:srgbClr val="FF6600">
                    <a:alpha val="80000"/>
                  </a:srgbClr>
                </a:outerShdw>
              </a:effectLst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720866" y="1592830"/>
            <a:ext cx="1150655" cy="461665"/>
          </a:xfrm>
          <a:prstGeom prst="rect">
            <a:avLst/>
          </a:prstGeom>
          <a:noFill/>
          <a:effectLst>
            <a:outerShdw blurRad="50800" dist="38100" dir="2700000" algn="tl" rotWithShape="0">
              <a:srgbClr val="CC0099">
                <a:alpha val="6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>
                <a:ln w="6350">
                  <a:solidFill>
                    <a:schemeClr val="tx1"/>
                  </a:solidFill>
                </a:ln>
                <a:effectLst/>
              </a:rPr>
              <a:t>第５回</a:t>
            </a:r>
            <a:endParaRPr kumimoji="1" lang="ja-JP" altLang="en-US" sz="2400" b="1" dirty="0">
              <a:ln w="6350"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6566" y="2208247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323043" y="2195443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76547" y="2195443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088125" y="2244346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23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23083" y="2274421"/>
            <a:ext cx="203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</a:t>
            </a:r>
            <a:r>
              <a:rPr kumimoji="1" lang="en-US" altLang="ja-JP" sz="1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6537" y="2607641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「おたる」のいいところ・わるいところ</a:t>
            </a:r>
            <a:endParaRPr lang="en-US" altLang="ja-JP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01518" y="2594139"/>
            <a:ext cx="17267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spc="-150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b="1" spc="-150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年後、こんな</a:t>
            </a:r>
            <a:endParaRPr lang="en-US" altLang="ja-JP" b="1" spc="-150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「おたる」に</a:t>
            </a:r>
            <a:endParaRPr lang="en-US" altLang="ja-JP" b="1" dirty="0" smtClean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したい</a:t>
            </a:r>
            <a:endParaRPr lang="ja-JP" altLang="en-US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161847" y="2588826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</a:t>
            </a:r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」のまちづくりのキーワード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045596" y="2608935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「おたる」のみらいづくりのアイデア①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7968680" y="2599898"/>
            <a:ext cx="164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「おたる」のみらいづくりの</a:t>
            </a:r>
            <a:r>
              <a:rPr lang="ja-JP" altLang="en-US" b="1" dirty="0" smtClean="0">
                <a:ln w="6350">
                  <a:solidFill>
                    <a:schemeClr val="tx1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アイデア②</a:t>
            </a:r>
            <a:endParaRPr lang="ja-JP" altLang="en-US" b="1" dirty="0">
              <a:ln w="6350">
                <a:solidFill>
                  <a:schemeClr val="tx1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33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6" y="0"/>
            <a:ext cx="9906000" cy="688671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2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" name="グループ化 12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4" name="円/楕円 13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/楕円 16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8" name="円弧 17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7" name="円/楕円 6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1" name="円弧 10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587144" y="1121146"/>
            <a:ext cx="812327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市長挨拶</a:t>
            </a:r>
            <a:endParaRPr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5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オリエンテーション</a:t>
            </a:r>
            <a:endParaRPr kumimoji="1" lang="en-US" altLang="ja-JP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市民会議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の進め方について</a:t>
            </a:r>
            <a:endParaRPr lang="en-US" altLang="ja-JP" sz="8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基調講演</a:t>
            </a:r>
            <a:r>
              <a:rPr lang="ja-JP" altLang="en-US" sz="2400" b="1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これまでの「おたる」をふりかえる</a:t>
            </a:r>
            <a:endParaRPr lang="en-US" altLang="ja-JP" sz="2400" b="1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b="1" dirty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b="1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「</a:t>
            </a:r>
            <a:r>
              <a:rPr lang="ja-JP" altLang="en-US" sz="2800" b="1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小樽の人々と小樽の街」</a:t>
            </a:r>
          </a:p>
          <a:p>
            <a:endParaRPr lang="en-US" altLang="ja-JP" sz="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講師：小樽市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総合博物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館長　石 川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直 章</a:t>
            </a:r>
            <a:endParaRPr lang="en-US" altLang="ja-JP" sz="2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ja-JP" sz="24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</a:t>
            </a:r>
            <a:endParaRPr lang="en-US" altLang="ja-JP" sz="2400" b="1" kern="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ja-JP" altLang="en-US" sz="20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0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の「</a:t>
            </a:r>
            <a:r>
              <a:rPr lang="ja-JP" altLang="ja-JP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おたる</a:t>
            </a:r>
            <a:r>
              <a:rPr lang="ja-JP" altLang="en-US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ja-JP" sz="2800" b="1" kern="100" spc="-150" dirty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のいいところ・わるい</a:t>
            </a:r>
            <a:r>
              <a:rPr lang="ja-JP" altLang="ja-JP" sz="2800" b="1" kern="100" spc="-150" dirty="0" smtClean="0">
                <a:ln w="12700">
                  <a:solidFill>
                    <a:srgbClr val="2E75B6"/>
                  </a:solidFill>
                </a:ln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</a:t>
            </a:r>
            <a:endParaRPr lang="en-US" altLang="ja-JP" sz="2800" b="1" kern="100" spc="-150" dirty="0" smtClean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en-US" altLang="ja-JP" sz="1400" b="1" kern="100" spc="-150" dirty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b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kern="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終了予定 １６：００</a:t>
            </a:r>
            <a:endParaRPr lang="ja-JP" altLang="ja-JP" sz="2800" b="1" kern="100" spc="-150" dirty="0">
              <a:ln w="12700">
                <a:solidFill>
                  <a:srgbClr val="2E75B6"/>
                </a:solidFill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6851672" y="2980530"/>
            <a:ext cx="2589790" cy="1129824"/>
          </a:xfrm>
          <a:prstGeom prst="wedgeRoundRectCallout">
            <a:avLst>
              <a:gd name="adj1" fmla="val -75554"/>
              <a:gd name="adj2" fmla="val -48534"/>
              <a:gd name="adj3" fmla="val 16667"/>
            </a:avLst>
          </a:prstGeom>
          <a:solidFill>
            <a:srgbClr val="FFFF99">
              <a:alpha val="50196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08000" tIns="72000" rIns="108000" bIns="72000" rtlCol="0" anchor="ctr"/>
          <a:lstStyle/>
          <a:p>
            <a:pPr algn="dist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明治以降の小樽の人々が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dist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小樽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対してどの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よう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dist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思い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を抱いていたの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かを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紹介します。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7080" y="253242"/>
            <a:ext cx="170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3175">
                  <a:solidFill>
                    <a:srgbClr val="FFFF00"/>
                  </a:solidFill>
                </a:ln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本日の流れ</a:t>
            </a:r>
            <a:endParaRPr kumimoji="1" lang="ja-JP" altLang="en-US" sz="2000" b="1" dirty="0">
              <a:ln w="3175">
                <a:solidFill>
                  <a:srgbClr val="FFFF00"/>
                </a:solidFill>
              </a:ln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801383" y="1494111"/>
            <a:ext cx="1592495" cy="0"/>
          </a:xfrm>
          <a:prstGeom prst="line">
            <a:avLst/>
          </a:prstGeom>
          <a:ln w="444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円/楕円 27"/>
          <p:cNvSpPr/>
          <p:nvPr/>
        </p:nvSpPr>
        <p:spPr>
          <a:xfrm>
            <a:off x="632603" y="1160418"/>
            <a:ext cx="360000" cy="360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807239" y="2118296"/>
            <a:ext cx="3091583" cy="0"/>
          </a:xfrm>
          <a:prstGeom prst="line">
            <a:avLst/>
          </a:prstGeom>
          <a:ln w="444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円/楕円 29"/>
          <p:cNvSpPr/>
          <p:nvPr/>
        </p:nvSpPr>
        <p:spPr>
          <a:xfrm>
            <a:off x="638459" y="1783558"/>
            <a:ext cx="360000" cy="360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801383" y="2999575"/>
            <a:ext cx="1592495" cy="0"/>
          </a:xfrm>
          <a:prstGeom prst="line">
            <a:avLst/>
          </a:prstGeom>
          <a:ln w="444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/>
        </p:nvSpPr>
        <p:spPr>
          <a:xfrm>
            <a:off x="632603" y="2665882"/>
            <a:ext cx="360000" cy="360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 flipV="1">
            <a:off x="801382" y="4444150"/>
            <a:ext cx="2484000" cy="0"/>
          </a:xfrm>
          <a:prstGeom prst="line">
            <a:avLst/>
          </a:prstGeom>
          <a:ln w="444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632603" y="4110457"/>
            <a:ext cx="360000" cy="360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837545" y="5635638"/>
            <a:ext cx="3061277" cy="0"/>
          </a:xfrm>
          <a:prstGeom prst="line">
            <a:avLst/>
          </a:prstGeom>
          <a:ln w="44450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/楕円 36"/>
          <p:cNvSpPr/>
          <p:nvPr/>
        </p:nvSpPr>
        <p:spPr>
          <a:xfrm>
            <a:off x="632603" y="5297940"/>
            <a:ext cx="360000" cy="360000"/>
          </a:xfrm>
          <a:prstGeom prst="ellipse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9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86714"/>
          </a:xfrm>
          <a:prstGeom prst="rect">
            <a:avLst/>
          </a:prstGeom>
        </p:spPr>
      </p:pic>
      <p:sp>
        <p:nvSpPr>
          <p:cNvPr id="3" name="テキスト ボックス 207"/>
          <p:cNvSpPr txBox="1"/>
          <p:nvPr/>
        </p:nvSpPr>
        <p:spPr>
          <a:xfrm>
            <a:off x="6454057" y="187246"/>
            <a:ext cx="2552065" cy="57975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74295" tIns="8890" rIns="74295" bIns="88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ja-JP" sz="2800" kern="100" dirty="0">
                <a:ln w="6350" cap="flat" cmpd="sng" algn="ctr">
                  <a:noFill/>
                  <a:prstDash val="solid"/>
                  <a:round/>
                </a:ln>
                <a:solidFill>
                  <a:srgbClr val="000B22"/>
                </a:solidFill>
                <a:effectLst/>
                <a:latin typeface="Century" panose="02040604050505020304" pitchFamily="18" charset="0"/>
                <a:ea typeface="HGP創英角ﾎﾟｯﾌﾟ体" panose="040B0A00000000000000" pitchFamily="50" charset="-128"/>
                <a:cs typeface="Times New Roman" panose="02020603050405020304" pitchFamily="18" charset="0"/>
              </a:rPr>
              <a:t>小樽市民会議</a:t>
            </a:r>
            <a:endParaRPr lang="ja-JP" sz="1050" kern="100" dirty="0">
              <a:ln w="6350" cap="flat" cmpd="sng" algn="ctr">
                <a:noFill/>
                <a:prstDash val="solid"/>
                <a:round/>
              </a:ln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822537" y="184049"/>
            <a:ext cx="791244" cy="469303"/>
            <a:chOff x="-394468" y="20262"/>
            <a:chExt cx="2582427" cy="1438397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-394468" y="20262"/>
              <a:ext cx="1791442" cy="1438397"/>
              <a:chOff x="-394468" y="20262"/>
              <a:chExt cx="1791442" cy="1438397"/>
            </a:xfrm>
          </p:grpSpPr>
          <p:sp>
            <p:nvSpPr>
              <p:cNvPr id="11" name="テキスト ボックス 17"/>
              <p:cNvSpPr txBox="1"/>
              <p:nvPr/>
            </p:nvSpPr>
            <p:spPr>
              <a:xfrm>
                <a:off x="-394468" y="20262"/>
                <a:ext cx="1371958" cy="1438397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2800" kern="100" dirty="0">
                    <a:ln w="12700" cap="rnd" cmpd="sng" algn="ctr">
                      <a:solidFill>
                        <a:srgbClr val="000B22"/>
                      </a:solidFill>
                      <a:prstDash val="solid"/>
                      <a:bevel/>
                    </a:ln>
                    <a:solidFill>
                      <a:srgbClr val="CC0099"/>
                    </a:solidFill>
                    <a:effectLst/>
                    <a:latin typeface="HGP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</a:t>
                </a:r>
                <a:endParaRPr lang="ja-JP" sz="105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2" name="グループ化 11"/>
              <p:cNvGrpSpPr/>
              <p:nvPr/>
            </p:nvGrpSpPr>
            <p:grpSpPr>
              <a:xfrm>
                <a:off x="716889" y="270662"/>
                <a:ext cx="680085" cy="1019175"/>
                <a:chOff x="0" y="0"/>
                <a:chExt cx="1409701" cy="1952625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0" y="0"/>
                  <a:ext cx="1409701" cy="1952625"/>
                </a:xfrm>
                <a:prstGeom prst="ellipse">
                  <a:avLst/>
                </a:prstGeom>
                <a:solidFill>
                  <a:srgbClr val="CC00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247654" y="388095"/>
                  <a:ext cx="939336" cy="1245233"/>
                </a:xfrm>
                <a:prstGeom prst="ellipse">
                  <a:avLst/>
                </a:prstGeom>
                <a:solidFill>
                  <a:srgbClr val="FFFF99"/>
                </a:solidFill>
                <a:ln w="12700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438151" y="857250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933451" y="866775"/>
                  <a:ext cx="76200" cy="95250"/>
                </a:xfrm>
                <a:prstGeom prst="ellipse">
                  <a:avLst/>
                </a:prstGeom>
                <a:solidFill>
                  <a:srgbClr val="000B22"/>
                </a:solidFill>
                <a:ln w="9525">
                  <a:solidFill>
                    <a:srgbClr val="000B2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  <p:sp>
              <p:nvSpPr>
                <p:cNvPr id="17" name="円弧 16"/>
                <p:cNvSpPr/>
                <p:nvPr/>
              </p:nvSpPr>
              <p:spPr>
                <a:xfrm rot="10800000">
                  <a:off x="449193" y="1019172"/>
                  <a:ext cx="522353" cy="333374"/>
                </a:xfrm>
                <a:prstGeom prst="arc">
                  <a:avLst>
                    <a:gd name="adj1" fmla="val 11063922"/>
                    <a:gd name="adj2" fmla="val 21363295"/>
                  </a:avLst>
                </a:prstGeom>
                <a:ln w="12700">
                  <a:solidFill>
                    <a:srgbClr val="000B2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t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6" name="円/楕円 5"/>
            <p:cNvSpPr/>
            <p:nvPr/>
          </p:nvSpPr>
          <p:spPr>
            <a:xfrm>
              <a:off x="1508509" y="263346"/>
              <a:ext cx="679450" cy="1019176"/>
            </a:xfrm>
            <a:prstGeom prst="ellipse">
              <a:avLst/>
            </a:prstGeom>
            <a:solidFill>
              <a:srgbClr val="CC00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1625552" y="463707"/>
              <a:ext cx="452970" cy="64995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1720649" y="709574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1962053" y="716891"/>
              <a:ext cx="36194" cy="49529"/>
            </a:xfrm>
            <a:prstGeom prst="ellipse">
              <a:avLst/>
            </a:prstGeom>
            <a:solidFill>
              <a:srgbClr val="000B22"/>
            </a:solidFill>
            <a:ln w="9525">
              <a:solidFill>
                <a:srgbClr val="000B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  <p:sp>
          <p:nvSpPr>
            <p:cNvPr id="10" name="円弧 9"/>
            <p:cNvSpPr/>
            <p:nvPr/>
          </p:nvSpPr>
          <p:spPr>
            <a:xfrm rot="10800000">
              <a:off x="1727965" y="797356"/>
              <a:ext cx="251460" cy="173989"/>
            </a:xfrm>
            <a:prstGeom prst="arc">
              <a:avLst>
                <a:gd name="adj1" fmla="val 11063922"/>
                <a:gd name="adj2" fmla="val 21363295"/>
              </a:avLst>
            </a:prstGeom>
            <a:ln w="12700">
              <a:solidFill>
                <a:srgbClr val="000B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/>
            <a:p>
              <a:endParaRPr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465017" y="1057714"/>
            <a:ext cx="642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 smtClean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グループワークの前に・</a:t>
            </a:r>
            <a:r>
              <a:rPr lang="ja-JP" altLang="en-US" sz="3600" b="1" dirty="0">
                <a:ln w="3175">
                  <a:solidFill>
                    <a:schemeClr val="tx1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・・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36341" y="1884556"/>
            <a:ext cx="83267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 smtClean="0"/>
              <a:t>欠席された方などがいらっしゃいますので、</a:t>
            </a:r>
            <a:endParaRPr lang="en-US" altLang="ja-JP" sz="3200" b="1" dirty="0"/>
          </a:p>
          <a:p>
            <a:r>
              <a:rPr lang="ja-JP" altLang="en-US" sz="3200" b="1" dirty="0" smtClean="0"/>
              <a:t>１</a:t>
            </a:r>
            <a:r>
              <a:rPr lang="ja-JP" altLang="en-US" sz="3200" b="1" dirty="0"/>
              <a:t>グループ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人数</a:t>
            </a:r>
            <a:r>
              <a:rPr lang="ja-JP" altLang="en-US" sz="3200" dirty="0" smtClean="0"/>
              <a:t>が</a:t>
            </a:r>
            <a:r>
              <a:rPr lang="ja-JP" altLang="en-US" sz="3200" b="1" dirty="0" smtClean="0"/>
              <a:t>５～６人</a:t>
            </a:r>
            <a:r>
              <a:rPr lang="ja-JP" altLang="en-US" sz="3200" dirty="0" smtClean="0"/>
              <a:t>になるように</a:t>
            </a:r>
            <a:endParaRPr lang="en-US" altLang="ja-JP" sz="3200" dirty="0" smtClean="0"/>
          </a:p>
          <a:p>
            <a:pPr algn="r"/>
            <a:r>
              <a:rPr lang="ja-JP" altLang="en-US" sz="3200" dirty="0" smtClean="0"/>
              <a:t>調整します。</a:t>
            </a:r>
            <a:endParaRPr lang="en-US" altLang="ja-JP" sz="3200" dirty="0" smtClean="0"/>
          </a:p>
          <a:p>
            <a:r>
              <a:rPr lang="ja-JP" altLang="en-US" sz="4000" b="1" dirty="0" smtClean="0">
                <a:ln>
                  <a:solidFill>
                    <a:srgbClr val="CC0099"/>
                  </a:solidFill>
                </a:ln>
              </a:rPr>
              <a:t>移動が必要な方</a:t>
            </a:r>
            <a:r>
              <a:rPr lang="ja-JP" altLang="en-US" sz="3200" dirty="0" smtClean="0"/>
              <a:t>には事務局職員が</a:t>
            </a:r>
            <a:endParaRPr lang="en-US" altLang="ja-JP" sz="3200" dirty="0" smtClean="0"/>
          </a:p>
          <a:p>
            <a:pPr algn="r"/>
            <a:r>
              <a:rPr lang="ja-JP" altLang="en-US" sz="3600" b="1" u="dbl" dirty="0" smtClean="0">
                <a:uFill>
                  <a:solidFill>
                    <a:srgbClr val="92D050"/>
                  </a:solidFill>
                </a:uFill>
              </a:rPr>
              <a:t>声</a:t>
            </a:r>
            <a:r>
              <a:rPr lang="ja-JP" altLang="en-US" sz="3600" b="1" u="dbl" dirty="0" smtClean="0">
                <a:uFill>
                  <a:solidFill>
                    <a:srgbClr val="92D050"/>
                  </a:solidFill>
                </a:uFill>
              </a:rPr>
              <a:t>をおかけします</a:t>
            </a:r>
            <a:r>
              <a:rPr lang="ja-JP" altLang="en-US" sz="3200" dirty="0" smtClean="0"/>
              <a:t>ので、</a:t>
            </a:r>
            <a:endParaRPr lang="en-US" altLang="ja-JP" sz="3200" dirty="0" smtClean="0"/>
          </a:p>
          <a:p>
            <a:pPr algn="r"/>
            <a:endParaRPr lang="en-US" altLang="ja-JP" sz="1100" dirty="0" smtClean="0"/>
          </a:p>
          <a:p>
            <a:pPr algn="r"/>
            <a:r>
              <a:rPr kumimoji="1" lang="ja-JP" altLang="en-US" sz="4000" b="1" spc="300" dirty="0" smtClean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ご協力</a:t>
            </a:r>
            <a:r>
              <a:rPr kumimoji="1" lang="ja-JP" altLang="en-US" sz="4000" b="1" spc="300" dirty="0" smtClean="0">
                <a:ln w="6350">
                  <a:solidFill>
                    <a:schemeClr val="tx1"/>
                  </a:solidFill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をお願いします</a:t>
            </a:r>
            <a:r>
              <a:rPr kumimoji="1" lang="ja-JP" altLang="en-US" sz="2800" dirty="0" smtClean="0"/>
              <a:t>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280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2136</TotalTime>
  <Words>1500</Words>
  <Application>Microsoft Office PowerPoint</Application>
  <PresentationFormat>A4 210 x 297 mm</PresentationFormat>
  <Paragraphs>619</Paragraphs>
  <Slides>28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41" baseType="lpstr">
      <vt:lpstr>HGP教科書体</vt:lpstr>
      <vt:lpstr>HGP創英角ﾎﾟｯﾌﾟ体</vt:lpstr>
      <vt:lpstr>HGS教科書体</vt:lpstr>
      <vt:lpstr>HG丸ｺﾞｼｯｸM-PRO</vt:lpstr>
      <vt:lpstr>ＭＳ Ｐゴシック</vt:lpstr>
      <vt:lpstr>ＭＳ 明朝</vt:lpstr>
      <vt:lpstr>メイリオ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小樽市情報システム課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今井英之</dc:creator>
  <cp:lastModifiedBy>西尾真美</cp:lastModifiedBy>
  <cp:revision>165</cp:revision>
  <cp:lastPrinted>2017-06-02T10:09:49Z</cp:lastPrinted>
  <dcterms:created xsi:type="dcterms:W3CDTF">2017-05-28T04:59:00Z</dcterms:created>
  <dcterms:modified xsi:type="dcterms:W3CDTF">2017-06-02T10:11:03Z</dcterms:modified>
</cp:coreProperties>
</file>