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6" r:id="rId3"/>
    <p:sldId id="258" r:id="rId4"/>
    <p:sldId id="273" r:id="rId5"/>
    <p:sldId id="267" r:id="rId6"/>
    <p:sldId id="297" r:id="rId7"/>
    <p:sldId id="300" r:id="rId8"/>
    <p:sldId id="298" r:id="rId9"/>
    <p:sldId id="257" r:id="rId10"/>
    <p:sldId id="303" r:id="rId11"/>
    <p:sldId id="302" r:id="rId12"/>
    <p:sldId id="266" r:id="rId13"/>
    <p:sldId id="292" r:id="rId14"/>
    <p:sldId id="269" r:id="rId15"/>
    <p:sldId id="294" r:id="rId16"/>
    <p:sldId id="295" r:id="rId17"/>
    <p:sldId id="283" r:id="rId18"/>
    <p:sldId id="304" r:id="rId19"/>
  </p:sldIdLst>
  <p:sldSz cx="9906000" cy="6858000" type="A4"/>
  <p:notesSz cx="673576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西尾真美" initials="西尾真美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BAE2"/>
    <a:srgbClr val="000000"/>
    <a:srgbClr val="79ADDD"/>
    <a:srgbClr val="66CCFF"/>
    <a:srgbClr val="CC3399"/>
    <a:srgbClr val="CC66FF"/>
    <a:srgbClr val="FF66CC"/>
    <a:srgbClr val="9966FF"/>
    <a:srgbClr val="FF99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88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36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939" cy="49561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741" y="0"/>
            <a:ext cx="2918938" cy="49561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8387898D-32A2-4F93-AA0E-03A1D88800F9}" type="datetimeFigureOut">
              <a:rPr kumimoji="1" lang="ja-JP" altLang="en-US" smtClean="0"/>
              <a:t>2017/6/23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7052"/>
            <a:ext cx="2918939" cy="49561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741" y="9377052"/>
            <a:ext cx="2918938" cy="49561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E40D94C9-907A-49D5-97DE-B23E3FAA6E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5597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939" cy="493284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741" y="1"/>
            <a:ext cx="2918938" cy="493284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E92282AD-822D-4132-B420-C0970E7E9697}" type="datetimeFigureOut">
              <a:rPr kumimoji="1" lang="ja-JP" altLang="en-US" smtClean="0"/>
              <a:t>2017/6/23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67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686" y="4688528"/>
            <a:ext cx="5388394" cy="4444210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7051"/>
            <a:ext cx="2918939" cy="493284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741" y="9377051"/>
            <a:ext cx="2918938" cy="493284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6B3683E8-EEB7-438B-9246-069A63B5A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865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683E8-EEB7-438B-9246-069A63B5A20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3024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683E8-EEB7-438B-9246-069A63B5A20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689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683E8-EEB7-438B-9246-069A63B5A20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80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683E8-EEB7-438B-9246-069A63B5A20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888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683E8-EEB7-438B-9246-069A63B5A20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9568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683E8-EEB7-438B-9246-069A63B5A20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006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683E8-EEB7-438B-9246-069A63B5A20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413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C973-E61C-414E-8F32-855ED3B095DF}" type="datetime1">
              <a:rPr kumimoji="1" lang="ja-JP" altLang="en-US" smtClean="0"/>
              <a:t>2017/6/23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小樽市民会議１００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55886" y="102758"/>
            <a:ext cx="2228850" cy="520697"/>
          </a:xfrm>
        </p:spPr>
        <p:txBody>
          <a:bodyPr/>
          <a:lstStyle>
            <a:lvl1pPr>
              <a:defRPr>
                <a:ln w="12700">
                  <a:solidFill>
                    <a:schemeClr val="accent5">
                      <a:lumMod val="50000"/>
                    </a:schemeClr>
                  </a:solidFill>
                </a:ln>
              </a:defRPr>
            </a:lvl1pPr>
          </a:lstStyle>
          <a:p>
            <a:fld id="{BB50B08A-05E2-41C4-A7CA-38251C8EE42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925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1A8B-D88F-4E6B-89C0-2BF340EE9C5C}" type="datetime1">
              <a:rPr kumimoji="1" lang="ja-JP" altLang="en-US" smtClean="0"/>
              <a:t>2017/6/23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小樽市民会議１００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5743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8B67-8995-4699-B722-FABC21236B95}" type="datetime1">
              <a:rPr kumimoji="1" lang="ja-JP" altLang="en-US" smtClean="0"/>
              <a:t>2017/6/23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小樽市民会議１００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51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016B-9523-4B07-AB6A-37E2799B5165}" type="datetime1">
              <a:rPr kumimoji="1" lang="ja-JP" altLang="en-US" smtClean="0"/>
              <a:t>2017/6/23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小樽市民会議１００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44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15B9-EE2B-4A2D-840C-7F9C0B007081}" type="datetime1">
              <a:rPr kumimoji="1" lang="ja-JP" altLang="en-US" smtClean="0"/>
              <a:t>2017/6/23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小樽市民会議１００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7180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0623-1F31-4326-B22E-C4F56698C509}" type="datetime1">
              <a:rPr kumimoji="1" lang="ja-JP" altLang="en-US" smtClean="0"/>
              <a:t>2017/6/23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小樽市民会議１００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706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F3EE-2FD5-45C5-9C8F-18E6AF4A78B0}" type="datetime1">
              <a:rPr kumimoji="1" lang="ja-JP" altLang="en-US" smtClean="0"/>
              <a:t>2017/6/23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小樽市民会議１００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803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8A88-04E2-44EB-A9DA-1AE7A3EF4557}" type="datetime1">
              <a:rPr kumimoji="1" lang="ja-JP" altLang="en-US" smtClean="0"/>
              <a:t>2017/6/23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小樽市民会議１００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259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497094" y="6405120"/>
            <a:ext cx="2273012" cy="365125"/>
          </a:xfrm>
        </p:spPr>
        <p:txBody>
          <a:bodyPr/>
          <a:lstStyle>
            <a:lvl1pPr>
              <a:defRPr sz="1800"/>
            </a:lvl1pPr>
          </a:lstStyle>
          <a:p>
            <a:r>
              <a:rPr lang="ja-JP" altLang="ja-JP" kern="100" smtClean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r>
              <a:rPr lang="ja-JP" altLang="en-US" kern="100" spc="-30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１</a:t>
            </a:r>
            <a:r>
              <a:rPr lang="ja-JP" altLang="en-US" kern="100" spc="-15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００</a:t>
            </a:r>
            <a:endParaRPr lang="ja-JP" altLang="ja-JP" sz="1050" kern="100" spc="-150" dirty="0" smtClean="0">
              <a:ln w="63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CC3399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11750" y="218209"/>
            <a:ext cx="2228850" cy="598347"/>
          </a:xfrm>
        </p:spPr>
        <p:txBody>
          <a:bodyPr/>
          <a:lstStyle>
            <a:lvl1pPr>
              <a:defRPr sz="4800" b="1">
                <a:ln w="19050">
                  <a:solidFill>
                    <a:srgbClr val="002060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fld id="{BB50B08A-05E2-41C4-A7CA-38251C8EE42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010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190EF-1C2D-4E43-9632-EE56C07CC676}" type="datetime1">
              <a:rPr kumimoji="1" lang="ja-JP" altLang="en-US" smtClean="0"/>
              <a:t>2017/6/23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小樽市民会議１００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612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4B46-C1B3-4791-8988-1638B8ACF62D}" type="datetime1">
              <a:rPr kumimoji="1" lang="ja-JP" altLang="en-US" smtClean="0"/>
              <a:t>2017/6/23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小樽市民会議１００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702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33132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E8E5C-F74F-42FA-9325-3D680412B913}" type="datetime1">
              <a:rPr kumimoji="1" lang="ja-JP" altLang="en-US" smtClean="0"/>
              <a:t>2017/6/23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28622" y="54195"/>
            <a:ext cx="2228850" cy="7251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4800" b="1">
                <a:ln w="19050">
                  <a:solidFill>
                    <a:srgbClr val="002060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fld id="{BB50B08A-05E2-41C4-A7CA-38251C8EE42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953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20"/>
            <a:ext cx="9906000" cy="688671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ボックス 207"/>
          <p:cNvSpPr txBox="1"/>
          <p:nvPr/>
        </p:nvSpPr>
        <p:spPr>
          <a:xfrm>
            <a:off x="555968" y="1714409"/>
            <a:ext cx="5553161" cy="131058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60365" tIns="7223" rIns="60365" bIns="7223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ja-JP" altLang="en-US" sz="7200" kern="100" spc="-81" dirty="0"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endParaRPr lang="ja-JP" altLang="en-US" sz="10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6109129" y="1771270"/>
            <a:ext cx="1760095" cy="1253728"/>
            <a:chOff x="6156670" y="46574"/>
            <a:chExt cx="2166579" cy="1543050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6156670" y="46574"/>
              <a:ext cx="1428379" cy="1543050"/>
              <a:chOff x="6156670" y="46574"/>
              <a:chExt cx="1428379" cy="1543050"/>
            </a:xfrm>
          </p:grpSpPr>
          <p:sp>
            <p:nvSpPr>
              <p:cNvPr id="12" name="テキスト ボックス 17"/>
              <p:cNvSpPr txBox="1"/>
              <p:nvPr/>
            </p:nvSpPr>
            <p:spPr>
              <a:xfrm>
                <a:off x="6156670" y="46574"/>
                <a:ext cx="930910" cy="15430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74295" tIns="37148" rIns="74295" bIns="3714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7313" kern="100" dirty="0">
                    <a:ln w="22225" cap="rnd" cmpd="sng" algn="ctr">
                      <a:solidFill>
                        <a:srgbClr val="000B22"/>
                      </a:solidFill>
                      <a:prstDash val="solid"/>
                      <a:bevel/>
                    </a:ln>
                    <a:solidFill>
                      <a:srgbClr val="CC0099"/>
                    </a:solidFill>
                    <a:latin typeface="HGP創英角ﾎﾟｯﾌﾟ体" panose="040B0A00000000000000" pitchFamily="50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1</a:t>
                </a:r>
                <a:endParaRPr lang="ja-JP" altLang="en-US" sz="853" kern="100" dirty="0">
                  <a:solidFill>
                    <a:srgbClr val="CC0099"/>
                  </a:solidFill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" name="グループ化 12"/>
              <p:cNvGrpSpPr/>
              <p:nvPr/>
            </p:nvGrpSpPr>
            <p:grpSpPr>
              <a:xfrm>
                <a:off x="6904964" y="274472"/>
                <a:ext cx="680085" cy="1019175"/>
                <a:chOff x="6904964" y="274472"/>
                <a:chExt cx="1409701" cy="1952625"/>
              </a:xfrm>
            </p:grpSpPr>
            <p:sp>
              <p:nvSpPr>
                <p:cNvPr id="14" name="円/楕円 13"/>
                <p:cNvSpPr/>
                <p:nvPr/>
              </p:nvSpPr>
              <p:spPr>
                <a:xfrm>
                  <a:off x="6904964" y="274472"/>
                  <a:ext cx="1409701" cy="1952625"/>
                </a:xfrm>
                <a:prstGeom prst="ellipse">
                  <a:avLst/>
                </a:prstGeom>
                <a:solidFill>
                  <a:srgbClr val="CC0099"/>
                </a:solidFill>
                <a:ln w="222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ja-JP" altLang="en-US" sz="894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円/楕円 14"/>
                <p:cNvSpPr/>
                <p:nvPr/>
              </p:nvSpPr>
              <p:spPr>
                <a:xfrm>
                  <a:off x="7152615" y="741197"/>
                  <a:ext cx="936000" cy="1080000"/>
                </a:xfrm>
                <a:prstGeom prst="ellipse">
                  <a:avLst/>
                </a:prstGeom>
                <a:solidFill>
                  <a:srgbClr val="FFFF99"/>
                </a:solidFill>
                <a:ln w="222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ja-JP" altLang="en-US" sz="894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円/楕円 15"/>
                <p:cNvSpPr/>
                <p:nvPr/>
              </p:nvSpPr>
              <p:spPr>
                <a:xfrm>
                  <a:off x="7343115" y="1131722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ja-JP" altLang="en-US" sz="894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円/楕円 16"/>
                <p:cNvSpPr/>
                <p:nvPr/>
              </p:nvSpPr>
              <p:spPr>
                <a:xfrm>
                  <a:off x="7838415" y="1141247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ja-JP" altLang="en-US" sz="894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円弧 17"/>
                <p:cNvSpPr/>
                <p:nvPr/>
              </p:nvSpPr>
              <p:spPr>
                <a:xfrm rot="10800000">
                  <a:off x="7354157" y="1293644"/>
                  <a:ext cx="522353" cy="333374"/>
                </a:xfrm>
                <a:prstGeom prst="arc">
                  <a:avLst>
                    <a:gd name="adj1" fmla="val 11063922"/>
                    <a:gd name="adj2" fmla="val 21363295"/>
                  </a:avLst>
                </a:prstGeom>
                <a:ln w="19050">
                  <a:solidFill>
                    <a:srgbClr val="000B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ja-JP" altLang="en-US" sz="894"/>
                </a:p>
              </p:txBody>
            </p:sp>
          </p:grpSp>
        </p:grpSp>
        <p:sp>
          <p:nvSpPr>
            <p:cNvPr id="7" name="円/楕円 6"/>
            <p:cNvSpPr/>
            <p:nvPr/>
          </p:nvSpPr>
          <p:spPr>
            <a:xfrm>
              <a:off x="7643799" y="267157"/>
              <a:ext cx="679450" cy="1019175"/>
            </a:xfrm>
            <a:prstGeom prst="ellipse">
              <a:avLst/>
            </a:prstGeom>
            <a:solidFill>
              <a:srgbClr val="CC0099"/>
            </a:solidFill>
            <a:ln w="222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>
                <a:solidFill>
                  <a:schemeClr val="tx1"/>
                </a:solidFill>
              </a:endParaRPr>
            </a:p>
          </p:txBody>
        </p:sp>
        <p:sp>
          <p:nvSpPr>
            <p:cNvPr id="8" name="円/楕円 7"/>
            <p:cNvSpPr/>
            <p:nvPr/>
          </p:nvSpPr>
          <p:spPr>
            <a:xfrm>
              <a:off x="7760843" y="508559"/>
              <a:ext cx="451359" cy="563707"/>
            </a:xfrm>
            <a:prstGeom prst="ellipse">
              <a:avLst/>
            </a:prstGeom>
            <a:solidFill>
              <a:srgbClr val="FFFF99"/>
            </a:solidFill>
            <a:ln w="222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>
                <a:solidFill>
                  <a:schemeClr val="tx1"/>
                </a:solidFill>
              </a:endParaRPr>
            </a:p>
          </p:txBody>
        </p:sp>
        <p:sp>
          <p:nvSpPr>
            <p:cNvPr id="9" name="円/楕円 8"/>
            <p:cNvSpPr/>
            <p:nvPr/>
          </p:nvSpPr>
          <p:spPr>
            <a:xfrm>
              <a:off x="7855940" y="713384"/>
              <a:ext cx="36195" cy="49530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>
                <a:solidFill>
                  <a:schemeClr val="tx1"/>
                </a:solidFill>
              </a:endParaRPr>
            </a:p>
          </p:txBody>
        </p:sp>
        <p:sp>
          <p:nvSpPr>
            <p:cNvPr id="10" name="円/楕円 9"/>
            <p:cNvSpPr/>
            <p:nvPr/>
          </p:nvSpPr>
          <p:spPr>
            <a:xfrm>
              <a:off x="8097342" y="720700"/>
              <a:ext cx="36195" cy="49530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>
                <a:solidFill>
                  <a:schemeClr val="tx1"/>
                </a:solidFill>
              </a:endParaRPr>
            </a:p>
          </p:txBody>
        </p:sp>
        <p:sp>
          <p:nvSpPr>
            <p:cNvPr id="11" name="円弧 10"/>
            <p:cNvSpPr/>
            <p:nvPr/>
          </p:nvSpPr>
          <p:spPr>
            <a:xfrm rot="10800000">
              <a:off x="7863255" y="801167"/>
              <a:ext cx="251460" cy="173990"/>
            </a:xfrm>
            <a:prstGeom prst="arc">
              <a:avLst>
                <a:gd name="adj1" fmla="val 11063922"/>
                <a:gd name="adj2" fmla="val 21363295"/>
              </a:avLst>
            </a:prstGeom>
            <a:ln w="1905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489131" y="1260010"/>
            <a:ext cx="6780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「おたる</a:t>
            </a:r>
            <a:r>
              <a:rPr lang="ja-JP" altLang="ja-JP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」のこれから</a:t>
            </a:r>
            <a:r>
              <a:rPr lang="ja-JP" altLang="ja-JP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のまちづくりについて考える</a:t>
            </a:r>
            <a:endParaRPr kumimoji="1" lang="ja-JP" altLang="en-US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5452946" y="3305739"/>
            <a:ext cx="4001368" cy="2548651"/>
            <a:chOff x="5470655" y="3084598"/>
            <a:chExt cx="4001368" cy="3044814"/>
          </a:xfrm>
        </p:grpSpPr>
        <p:sp>
          <p:nvSpPr>
            <p:cNvPr id="21" name="角丸四角形 20"/>
            <p:cNvSpPr/>
            <p:nvPr/>
          </p:nvSpPr>
          <p:spPr>
            <a:xfrm>
              <a:off x="5470655" y="3215742"/>
              <a:ext cx="4001368" cy="2913670"/>
            </a:xfrm>
            <a:prstGeom prst="roundRect">
              <a:avLst>
                <a:gd name="adj" fmla="val 2567"/>
              </a:avLst>
            </a:prstGeom>
            <a:solidFill>
              <a:srgbClr val="FFFF99"/>
            </a:solidFill>
            <a:ln w="254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en-US" altLang="ja-JP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13:00</a:t>
              </a:r>
              <a:r>
                <a:rPr lang="ja-JP" altLang="en-US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</a:t>
              </a:r>
              <a:r>
                <a:rPr lang="ja-JP" altLang="en-US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開</a:t>
              </a:r>
              <a:r>
                <a:rPr lang="ja-JP" altLang="en-US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会</a:t>
              </a:r>
              <a:endPara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　　　オリエンテーション</a:t>
              </a:r>
              <a:endPara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endParaRPr lang="en-US" altLang="ja-JP" sz="3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</a:t>
              </a:r>
              <a:r>
                <a:rPr lang="ja-JP" altLang="en-US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　</a:t>
              </a:r>
              <a:r>
                <a:rPr lang="ja-JP" altLang="en-US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前回のふりかえり</a:t>
              </a:r>
              <a:endPara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endParaRPr lang="en-US" altLang="ja-JP" sz="5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en-US" altLang="ja-JP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13:45</a:t>
              </a:r>
              <a:r>
                <a:rPr lang="ja-JP" altLang="en-US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休</a:t>
              </a:r>
              <a:r>
                <a:rPr lang="ja-JP" altLang="en-US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</a:t>
              </a:r>
              <a:r>
                <a:rPr lang="ja-JP" altLang="en-US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憩</a:t>
              </a:r>
              <a:endPara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endParaRPr lang="en-US" altLang="ja-JP" sz="5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en-US" altLang="ja-JP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13:55</a:t>
              </a:r>
              <a:r>
                <a:rPr lang="ja-JP" altLang="en-US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グループワーク</a:t>
              </a:r>
              <a:endPara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　　　</a:t>
              </a:r>
              <a:r>
                <a:rPr lang="ja-JP" altLang="en-US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 </a:t>
              </a:r>
              <a:r>
                <a:rPr lang="en-US" altLang="ja-JP" sz="1400" b="1" spc="-15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10</a:t>
              </a:r>
              <a:r>
                <a:rPr lang="ja-JP" altLang="en-US" sz="1400" b="1" spc="-15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年後、こんな「おたる」にしたい</a:t>
              </a:r>
              <a:endParaRPr lang="en-US" altLang="ja-JP" sz="1200" b="1" spc="-1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endParaRPr lang="en-US" altLang="ja-JP" sz="3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en-US" altLang="ja-JP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16:00</a:t>
              </a:r>
              <a:r>
                <a:rPr lang="ja-JP" altLang="en-US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閉</a:t>
              </a:r>
              <a:r>
                <a:rPr lang="ja-JP" altLang="en-US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会</a:t>
              </a:r>
            </a:p>
          </p:txBody>
        </p:sp>
        <p:sp>
          <p:nvSpPr>
            <p:cNvPr id="22" name="角丸四角形 21"/>
            <p:cNvSpPr/>
            <p:nvPr/>
          </p:nvSpPr>
          <p:spPr>
            <a:xfrm>
              <a:off x="5470655" y="3215742"/>
              <a:ext cx="4001368" cy="230780"/>
            </a:xfrm>
            <a:prstGeom prst="roundRect">
              <a:avLst>
                <a:gd name="adj" fmla="val 9410"/>
              </a:avLst>
            </a:prstGeom>
            <a:solidFill>
              <a:srgbClr val="CC0099"/>
            </a:solidFill>
            <a:ln w="25400"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endPara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0" name="角丸四角形 19"/>
            <p:cNvSpPr/>
            <p:nvPr/>
          </p:nvSpPr>
          <p:spPr>
            <a:xfrm>
              <a:off x="5470655" y="3084598"/>
              <a:ext cx="4000786" cy="361924"/>
            </a:xfrm>
            <a:prstGeom prst="roundRect">
              <a:avLst/>
            </a:prstGeom>
            <a:solidFill>
              <a:srgbClr val="008000"/>
            </a:solidFill>
            <a:ln w="254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t" anchorCtr="0"/>
            <a:lstStyle/>
            <a:p>
              <a:r>
                <a:rPr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</a:t>
              </a:r>
              <a:r>
                <a:rPr lang="ja-JP" altLang="en-US" sz="2000" b="1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</a:t>
              </a:r>
              <a:r>
                <a:rPr kumimoji="1" lang="ja-JP" altLang="en-US" b="1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次　第</a:t>
              </a:r>
              <a:endParaRPr kumimoji="1"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>
            <a:off x="661938" y="3608686"/>
            <a:ext cx="4129070" cy="1600438"/>
          </a:xfrm>
          <a:prstGeom prst="rect">
            <a:avLst/>
          </a:prstGeom>
          <a:noFill/>
          <a:effectLst>
            <a:outerShdw blurRad="50800" dist="38100" dir="2700000" algn="tl" rotWithShape="0">
              <a:srgbClr val="92D05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4400" b="1" dirty="0" smtClean="0">
                <a:ln w="6350">
                  <a:solidFill>
                    <a:schemeClr val="tx1"/>
                  </a:solidFill>
                </a:ln>
                <a:effectLst/>
              </a:rPr>
              <a:t>第２回</a:t>
            </a:r>
            <a:endParaRPr lang="en-US" altLang="ja-JP" sz="4400" b="1" dirty="0" smtClean="0">
              <a:ln w="6350">
                <a:solidFill>
                  <a:schemeClr val="tx1"/>
                </a:solidFill>
              </a:ln>
              <a:effectLst/>
            </a:endParaRPr>
          </a:p>
          <a:p>
            <a:r>
              <a:rPr lang="ja-JP" altLang="en-US" sz="3600" b="1" dirty="0" smtClean="0">
                <a:ln w="6350">
                  <a:solidFill>
                    <a:schemeClr val="tx1"/>
                  </a:solidFill>
                </a:ln>
              </a:rPr>
              <a:t>　</a:t>
            </a:r>
            <a:r>
              <a:rPr lang="ja-JP" altLang="en-US" sz="5400" b="1" dirty="0" smtClean="0">
                <a:ln w="6350">
                  <a:solidFill>
                    <a:schemeClr val="tx1"/>
                  </a:solidFill>
                </a:ln>
              </a:rPr>
              <a:t>６</a:t>
            </a:r>
            <a:r>
              <a:rPr lang="ja-JP" altLang="en-US" sz="3600" b="1" dirty="0" smtClean="0">
                <a:ln w="6350">
                  <a:solidFill>
                    <a:schemeClr val="tx1"/>
                  </a:solidFill>
                </a:ln>
              </a:rPr>
              <a:t>月</a:t>
            </a:r>
            <a:r>
              <a:rPr lang="ja-JP" altLang="en-US" sz="5400" b="1" dirty="0" smtClean="0">
                <a:ln w="6350">
                  <a:solidFill>
                    <a:schemeClr val="tx1"/>
                  </a:solidFill>
                </a:ln>
              </a:rPr>
              <a:t>２４</a:t>
            </a:r>
            <a:r>
              <a:rPr lang="ja-JP" altLang="en-US" sz="3600" b="1" dirty="0" smtClean="0">
                <a:ln w="6350">
                  <a:solidFill>
                    <a:schemeClr val="tx1"/>
                  </a:solidFill>
                </a:ln>
              </a:rPr>
              <a:t>日（土）</a:t>
            </a:r>
            <a:endParaRPr kumimoji="1" lang="ja-JP" altLang="en-US" sz="3600" b="1" dirty="0">
              <a:ln w="6350">
                <a:solidFill>
                  <a:schemeClr val="tx1"/>
                </a:solidFill>
              </a:ln>
              <a:effectLst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255886" y="102758"/>
            <a:ext cx="2228850" cy="630087"/>
          </a:xfrm>
        </p:spPr>
        <p:txBody>
          <a:bodyPr/>
          <a:lstStyle/>
          <a:p>
            <a:fld id="{BB50B08A-05E2-41C4-A7CA-38251C8EE420}" type="slidenum">
              <a:rPr lang="ja-JP" altLang="en-US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757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31" name="フッター プレースホルダー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ja-JP" kern="100" smtClean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r>
              <a:rPr lang="ja-JP" altLang="en-US" kern="100" spc="-30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１</a:t>
            </a:r>
            <a:r>
              <a:rPr lang="ja-JP" altLang="en-US" kern="100" spc="-15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００</a:t>
            </a:r>
            <a:endParaRPr lang="ja-JP" altLang="ja-JP" sz="1100" kern="100" spc="-150" dirty="0" smtClean="0">
              <a:ln w="63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CC3399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65017" y="1057714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 smtClean="0">
                <a:ln w="3175">
                  <a:noFill/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話し合いを始める前に・</a:t>
            </a:r>
            <a:r>
              <a:rPr lang="ja-JP" altLang="en-US" sz="3600" b="1" dirty="0">
                <a:ln w="3175">
                  <a:noFill/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・・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453000" y="4163279"/>
            <a:ext cx="9000000" cy="900000"/>
          </a:xfrm>
          <a:prstGeom prst="roundRect">
            <a:avLst>
              <a:gd name="adj" fmla="val 3896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3200" b="1" spc="-150" dirty="0" smtClean="0">
                <a:ln>
                  <a:solidFill>
                    <a:srgbClr val="92D050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進行役</a:t>
            </a:r>
            <a:r>
              <a:rPr kumimoji="1" lang="ja-JP" altLang="en-US" sz="3200" spc="-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として各グループに</a:t>
            </a:r>
            <a:r>
              <a:rPr kumimoji="1" lang="ja-JP" altLang="en-US" sz="3200" b="1" spc="-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事務局職員</a:t>
            </a:r>
            <a:r>
              <a:rPr kumimoji="1" lang="ja-JP" altLang="en-US" sz="3200" spc="-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が入ります。</a:t>
            </a:r>
            <a:endParaRPr kumimoji="1" lang="ja-JP" altLang="en-US" sz="3200" spc="-1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453000" y="1740458"/>
            <a:ext cx="9000000" cy="2228969"/>
          </a:xfrm>
          <a:prstGeom prst="roundRect">
            <a:avLst>
              <a:gd name="adj" fmla="val 2303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欠席された方などがいらっしゃいますので、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200" b="1" spc="-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グループ</a:t>
            </a:r>
            <a:r>
              <a:rPr lang="ja-JP" altLang="en-US" sz="3200" spc="-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の人数を調整</a:t>
            </a:r>
            <a:r>
              <a:rPr lang="ja-JP" altLang="en-US" sz="3200" spc="-1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します。</a:t>
            </a:r>
            <a:endParaRPr lang="en-US" altLang="ja-JP" sz="3200" spc="-1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200" b="1" spc="-150" dirty="0" smtClean="0">
                <a:ln>
                  <a:solidFill>
                    <a:srgbClr val="92D050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移動をお願いする方</a:t>
            </a:r>
            <a:r>
              <a:rPr lang="ja-JP" altLang="en-US" sz="3200" spc="-1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に事務局職員</a:t>
            </a:r>
            <a:r>
              <a:rPr lang="ja-JP" altLang="en-US" sz="3200" spc="-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</a:t>
            </a:r>
            <a:endParaRPr lang="en-US" altLang="ja-JP" sz="3200" spc="-1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/>
            <a:r>
              <a:rPr lang="ja-JP" altLang="en-US" sz="3200" b="1" spc="-150" dirty="0">
                <a:uFill>
                  <a:solidFill>
                    <a:srgbClr val="92D05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3200" b="1" spc="-150" dirty="0" smtClean="0">
                <a:uFill>
                  <a:solidFill>
                    <a:srgbClr val="92D05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3200" b="1" spc="-150" dirty="0" smtClean="0">
                <a:uFill>
                  <a:solidFill>
                    <a:srgbClr val="92D05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声</a:t>
            </a:r>
            <a:r>
              <a:rPr lang="ja-JP" altLang="en-US" sz="3200" b="1" spc="-150" dirty="0" smtClean="0">
                <a:uFill>
                  <a:solidFill>
                    <a:srgbClr val="92D05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をおかけします</a:t>
            </a:r>
            <a:r>
              <a:rPr lang="ja-JP" altLang="en-US" sz="3200" b="1" spc="-150" dirty="0" smtClean="0">
                <a:uFill>
                  <a:solidFill>
                    <a:srgbClr val="92D05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ja-JP" altLang="en-US" sz="2400" spc="-1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94327" y="5257131"/>
            <a:ext cx="4846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spc="-150" dirty="0">
                <a:ln w="6350">
                  <a:solidFill>
                    <a:schemeClr val="tx1"/>
                  </a:solidFill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ご協力をお願いします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246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grpSp>
        <p:nvGrpSpPr>
          <p:cNvPr id="26" name="グループ化 25"/>
          <p:cNvGrpSpPr>
            <a:grpSpLocks noChangeAspect="1"/>
          </p:cNvGrpSpPr>
          <p:nvPr/>
        </p:nvGrpSpPr>
        <p:grpSpPr>
          <a:xfrm flipH="1">
            <a:off x="4057937" y="4180198"/>
            <a:ext cx="1275720" cy="1632386"/>
            <a:chOff x="412092" y="3060072"/>
            <a:chExt cx="1068737" cy="1367535"/>
          </a:xfrm>
        </p:grpSpPr>
        <p:pic>
          <p:nvPicPr>
            <p:cNvPr id="23" name="図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9" r="37836" b="72497"/>
            <a:stretch/>
          </p:blipFill>
          <p:spPr>
            <a:xfrm>
              <a:off x="512956" y="3060072"/>
              <a:ext cx="961146" cy="1047904"/>
            </a:xfrm>
            <a:prstGeom prst="rect">
              <a:avLst/>
            </a:prstGeom>
          </p:spPr>
        </p:pic>
        <p:pic>
          <p:nvPicPr>
            <p:cNvPr id="38" name="図 3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77" t="27309" r="37836" b="64122"/>
            <a:stretch/>
          </p:blipFill>
          <p:spPr>
            <a:xfrm flipH="1">
              <a:off x="412092" y="4101152"/>
              <a:ext cx="594732" cy="326455"/>
            </a:xfrm>
            <a:prstGeom prst="rect">
              <a:avLst/>
            </a:prstGeom>
          </p:spPr>
        </p:pic>
        <p:pic>
          <p:nvPicPr>
            <p:cNvPr id="40" name="図 3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96" t="26614" r="43326" b="64122"/>
            <a:stretch/>
          </p:blipFill>
          <p:spPr>
            <a:xfrm>
              <a:off x="749755" y="4074651"/>
              <a:ext cx="497058" cy="352956"/>
            </a:xfrm>
            <a:prstGeom prst="rect">
              <a:avLst/>
            </a:prstGeom>
          </p:spPr>
        </p:pic>
        <p:pic>
          <p:nvPicPr>
            <p:cNvPr id="41" name="図 4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38" t="26135" r="37836" b="64121"/>
            <a:stretch/>
          </p:blipFill>
          <p:spPr>
            <a:xfrm>
              <a:off x="1135468" y="4052121"/>
              <a:ext cx="345361" cy="371205"/>
            </a:xfrm>
            <a:prstGeom prst="rect">
              <a:avLst/>
            </a:prstGeom>
          </p:spPr>
        </p:pic>
      </p:grpSp>
      <p:sp>
        <p:nvSpPr>
          <p:cNvPr id="3" name="テキスト ボックス 2"/>
          <p:cNvSpPr txBox="1"/>
          <p:nvPr/>
        </p:nvSpPr>
        <p:spPr>
          <a:xfrm>
            <a:off x="1065976" y="2397107"/>
            <a:ext cx="81618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テーブルに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ある </a:t>
            </a:r>
            <a:r>
              <a:rPr lang="ja-JP" altLang="en-US" sz="3600" b="1" dirty="0" smtClean="0">
                <a:ln w="190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マジック</a:t>
            </a: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100" b="1" dirty="0" smtClean="0">
                <a:ln w="190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lang="en-US" altLang="ja-JP" sz="1100" b="1" dirty="0" smtClean="0">
              <a:ln w="19050">
                <a:solidFill>
                  <a:schemeClr val="tx1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b="1" dirty="0" smtClean="0">
                <a:ln w="190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</a:t>
            </a:r>
            <a:r>
              <a:rPr lang="ja-JP" altLang="en-US" sz="2400" dirty="0" smtClean="0">
                <a:ln w="19050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シールに </a:t>
            </a:r>
            <a:r>
              <a:rPr lang="ja-JP" altLang="en-US" sz="3600" b="1" spc="300" dirty="0" smtClean="0">
                <a:ln w="190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 名 前</a:t>
            </a:r>
            <a:r>
              <a:rPr lang="ja-JP" altLang="en-US" sz="2000" b="1" spc="300" dirty="0" smtClean="0">
                <a:ln w="190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記入して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ください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597518" y="4050951"/>
            <a:ext cx="2081857" cy="90759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  <a:cs typeface="メイリオ" panose="020B0604030504040204" pitchFamily="50" charset="-128"/>
              </a:rPr>
              <a:t>太郎</a:t>
            </a:r>
            <a:endParaRPr lang="ja-JP" altLang="en-US" sz="4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  <a:cs typeface="メイリオ" panose="020B0604030504040204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1597520" y="5043676"/>
            <a:ext cx="2081856" cy="90759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4000" b="1" dirty="0" smtClean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  <a:cs typeface="メイリオ" panose="020B0604030504040204" pitchFamily="50" charset="-128"/>
              </a:rPr>
              <a:t>おたるん</a:t>
            </a:r>
            <a:endParaRPr lang="ja-JP" altLang="en-US" sz="4000" b="1" dirty="0">
              <a:ln w="12700">
                <a:solidFill>
                  <a:schemeClr val="tx1"/>
                </a:solidFill>
              </a:ln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97052" y="3681619"/>
            <a:ext cx="120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例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202432" y="3866285"/>
            <a:ext cx="3377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heavy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uFill>
                  <a:solidFill>
                    <a:srgbClr val="FFFF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大きな字</a:t>
            </a:r>
            <a:r>
              <a:rPr kumimoji="1" lang="ja-JP" altLang="en-US" sz="2400" b="1" dirty="0" smtClean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</a:t>
            </a:r>
            <a:endParaRPr kumimoji="1" lang="en-US" altLang="ja-JP" sz="2400" b="1" dirty="0" smtClean="0">
              <a:solidFill>
                <a:schemeClr val="accent5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/>
            <a:r>
              <a:rPr kumimoji="1" lang="ja-JP" altLang="en-US" sz="2400" b="1" dirty="0" smtClean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書きましょう！</a:t>
            </a:r>
            <a:endParaRPr kumimoji="1" lang="ja-JP" altLang="en-US" sz="2400" b="1" dirty="0">
              <a:solidFill>
                <a:schemeClr val="accent5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188340" y="5061552"/>
            <a:ext cx="3406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heavy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uFill>
                  <a:solidFill>
                    <a:srgbClr val="FFFF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見えやすい場所</a:t>
            </a:r>
            <a:r>
              <a:rPr kumimoji="1" lang="ja-JP" altLang="en-US" sz="2400" b="1" dirty="0" smtClean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endParaRPr kumimoji="1" lang="en-US" altLang="ja-JP" sz="2400" b="1" dirty="0" smtClean="0">
              <a:solidFill>
                <a:schemeClr val="accent5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/>
            <a:r>
              <a:rPr lang="ja-JP" altLang="en-US" sz="2400" b="1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400" b="1" dirty="0" smtClean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2400" b="1" dirty="0" smtClean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貼りましょう！</a:t>
            </a:r>
            <a:endParaRPr kumimoji="1" lang="ja-JP" altLang="en-US" sz="2400" b="1" dirty="0">
              <a:solidFill>
                <a:schemeClr val="accent5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角丸四角形吹き出し 28"/>
          <p:cNvSpPr/>
          <p:nvPr/>
        </p:nvSpPr>
        <p:spPr>
          <a:xfrm>
            <a:off x="5436843" y="4433273"/>
            <a:ext cx="1531178" cy="512865"/>
          </a:xfrm>
          <a:prstGeom prst="wedgeRoundRectCallout">
            <a:avLst>
              <a:gd name="adj1" fmla="val 41518"/>
              <a:gd name="adj2" fmla="val 75115"/>
              <a:gd name="adj3" fmla="val 16667"/>
            </a:avLst>
          </a:prstGeom>
          <a:solidFill>
            <a:schemeClr val="accent5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n w="12700">
                  <a:solidFill>
                    <a:schemeClr val="bg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胸元など</a:t>
            </a:r>
            <a:endParaRPr kumimoji="1" lang="ja-JP" altLang="en-US" sz="2400" dirty="0">
              <a:ln w="12700">
                <a:solidFill>
                  <a:schemeClr val="bg1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" name="角丸四角形 33"/>
          <p:cNvSpPr>
            <a:spLocks noChangeAspect="1"/>
          </p:cNvSpPr>
          <p:nvPr/>
        </p:nvSpPr>
        <p:spPr>
          <a:xfrm>
            <a:off x="4327616" y="5585925"/>
            <a:ext cx="412886" cy="18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05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  <a:cs typeface="メイリオ" panose="020B0604030504040204" pitchFamily="50" charset="-128"/>
              </a:rPr>
              <a:t>おたる</a:t>
            </a:r>
            <a:endParaRPr lang="ja-JP" altLang="en-US" sz="105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  <a:cs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977350" y="1510628"/>
            <a:ext cx="856721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2800" b="1" spc="-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名札</a:t>
            </a:r>
            <a:r>
              <a:rPr kumimoji="1" lang="ja-JP" altLang="en-US" sz="2000" spc="-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をつくりましょう</a:t>
            </a:r>
            <a:endParaRPr kumimoji="1" lang="ja-JP" altLang="en-US" sz="2000" spc="-1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80604" y="1022069"/>
            <a:ext cx="1832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n w="6350">
                  <a:solidFill>
                    <a:srgbClr val="0070C0"/>
                  </a:solidFill>
                </a:ln>
              </a:rPr>
              <a:t>まずは・・・</a:t>
            </a:r>
            <a:endParaRPr kumimoji="1" lang="ja-JP" altLang="en-US" sz="2800" b="1" dirty="0">
              <a:ln w="6350">
                <a:solidFill>
                  <a:srgbClr val="0070C0"/>
                </a:solidFill>
              </a:ln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6232113" y="1704811"/>
            <a:ext cx="3102258" cy="736699"/>
          </a:xfrm>
          <a:prstGeom prst="wedgeRoundRectCallout">
            <a:avLst>
              <a:gd name="adj1" fmla="val -57454"/>
              <a:gd name="adj2" fmla="val 120650"/>
              <a:gd name="adj3" fmla="val 16667"/>
            </a:avLst>
          </a:prstGeom>
          <a:solidFill>
            <a:schemeClr val="accent5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ln w="12700">
                  <a:solidFill>
                    <a:schemeClr val="bg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ニックネームＯＫ！</a:t>
            </a:r>
            <a:endParaRPr kumimoji="1" lang="ja-JP" altLang="en-US" sz="2400" b="1" dirty="0">
              <a:ln w="12700">
                <a:solidFill>
                  <a:schemeClr val="bg1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87079" y="253242"/>
            <a:ext cx="2868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前回のふりかえり</a:t>
            </a:r>
            <a:endParaRPr kumimoji="1" lang="ja-JP" altLang="en-US" sz="20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1" name="フッター プレースホルダー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ja-JP" kern="100" smtClean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r>
              <a:rPr lang="ja-JP" altLang="en-US" kern="100" spc="-30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１</a:t>
            </a:r>
            <a:r>
              <a:rPr lang="ja-JP" altLang="en-US" kern="100" spc="-15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００</a:t>
            </a:r>
            <a:endParaRPr lang="ja-JP" altLang="ja-JP" sz="1100" kern="100" spc="-150" dirty="0" smtClean="0">
              <a:ln w="63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CC3399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54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287079" y="253242"/>
            <a:ext cx="2868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前回のふりかえり</a:t>
            </a:r>
            <a:endParaRPr kumimoji="1" lang="ja-JP" altLang="en-US" sz="20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16" y="2243229"/>
            <a:ext cx="4176000" cy="4250382"/>
          </a:xfrm>
          <a:prstGeom prst="rect">
            <a:avLst/>
          </a:prstGeom>
        </p:spPr>
      </p:pic>
      <p:sp>
        <p:nvSpPr>
          <p:cNvPr id="27" name="円形吹き出し 26"/>
          <p:cNvSpPr/>
          <p:nvPr/>
        </p:nvSpPr>
        <p:spPr>
          <a:xfrm>
            <a:off x="3576822" y="2065621"/>
            <a:ext cx="1581638" cy="910954"/>
          </a:xfrm>
          <a:prstGeom prst="wedgeEllipseCallout">
            <a:avLst>
              <a:gd name="adj1" fmla="val -53718"/>
              <a:gd name="adj2" fmla="val 52051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自然環境が</a:t>
            </a:r>
            <a:endParaRPr lang="en-US" altLang="ja-JP" sz="1600" b="1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豊かだというのは</a:t>
            </a:r>
            <a:endParaRPr lang="en-US" altLang="ja-JP" sz="1600" b="1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共感するわ</a:t>
            </a:r>
            <a:endParaRPr lang="ja-JP" altLang="en-US" sz="1600" b="1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0" name="角丸四角形 29"/>
          <p:cNvSpPr>
            <a:spLocks noChangeAspect="1"/>
          </p:cNvSpPr>
          <p:nvPr/>
        </p:nvSpPr>
        <p:spPr>
          <a:xfrm>
            <a:off x="2639646" y="3536295"/>
            <a:ext cx="412886" cy="18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05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  <a:cs typeface="メイリオ" panose="020B0604030504040204" pitchFamily="50" charset="-128"/>
              </a:rPr>
              <a:t>おたる</a:t>
            </a:r>
            <a:endParaRPr lang="ja-JP" altLang="en-US" sz="105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  <a:cs typeface="メイリオ" panose="020B0604030504040204" pitchFamily="50" charset="-128"/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8378689" y="4360263"/>
            <a:ext cx="1021437" cy="1175437"/>
            <a:chOff x="7398839" y="1923356"/>
            <a:chExt cx="366677" cy="473595"/>
          </a:xfrm>
          <a:effectLst>
            <a:glow rad="76200">
              <a:srgbClr val="CC0099">
                <a:alpha val="50000"/>
              </a:srgbClr>
            </a:glow>
          </a:effectLst>
        </p:grpSpPr>
        <p:sp>
          <p:nvSpPr>
            <p:cNvPr id="32" name="円/楕円 31"/>
            <p:cNvSpPr/>
            <p:nvPr/>
          </p:nvSpPr>
          <p:spPr>
            <a:xfrm>
              <a:off x="7398839" y="1923356"/>
              <a:ext cx="366677" cy="473595"/>
            </a:xfrm>
            <a:prstGeom prst="ellipse">
              <a:avLst/>
            </a:prstGeom>
            <a:solidFill>
              <a:srgbClr val="FFFF99"/>
            </a:solidFill>
            <a:ln w="222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7476094" y="2099883"/>
              <a:ext cx="29404" cy="45719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7672206" y="2105827"/>
              <a:ext cx="29404" cy="45719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35" name="円弧 34"/>
            <p:cNvSpPr/>
            <p:nvPr/>
          </p:nvSpPr>
          <p:spPr>
            <a:xfrm rot="10800000">
              <a:off x="7482037" y="2171872"/>
              <a:ext cx="204282" cy="146177"/>
            </a:xfrm>
            <a:prstGeom prst="arc">
              <a:avLst>
                <a:gd name="adj1" fmla="val 11063922"/>
                <a:gd name="adj2" fmla="val 21363295"/>
              </a:avLst>
            </a:prstGeom>
            <a:ln w="1905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</p:grpSp>
      <p:sp>
        <p:nvSpPr>
          <p:cNvPr id="36" name="円形吹き出し 35"/>
          <p:cNvSpPr/>
          <p:nvPr/>
        </p:nvSpPr>
        <p:spPr>
          <a:xfrm>
            <a:off x="6267226" y="2084296"/>
            <a:ext cx="3232117" cy="2102960"/>
          </a:xfrm>
          <a:prstGeom prst="wedgeEllipseCallout">
            <a:avLst>
              <a:gd name="adj1" fmla="val 16951"/>
              <a:gd name="adj2" fmla="val 62071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前回とグループの</a:t>
            </a:r>
            <a:endParaRPr kumimoji="1"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メンバーが違うので</a:t>
            </a:r>
            <a:endParaRPr kumimoji="1"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簡単に</a:t>
            </a: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自己紹介</a:t>
            </a: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</a:t>
            </a:r>
            <a:endParaRPr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しましょう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977350" y="1510628"/>
            <a:ext cx="856721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2800" b="1" spc="-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まとめ</a:t>
            </a:r>
            <a:r>
              <a:rPr kumimoji="1" lang="ja-JP" altLang="en-US" sz="2000" spc="-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を見て</a:t>
            </a:r>
            <a:r>
              <a:rPr kumimoji="1" lang="ja-JP" altLang="en-US" sz="2800" b="1" spc="-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感じたこと</a:t>
            </a:r>
            <a:r>
              <a:rPr lang="ja-JP" altLang="en-US" sz="2000" spc="-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や改めて</a:t>
            </a:r>
            <a:r>
              <a:rPr kumimoji="1" lang="ja-JP" altLang="en-US" sz="2800" b="1" spc="-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気づいたこと</a:t>
            </a:r>
            <a:r>
              <a:rPr kumimoji="1" lang="ja-JP" altLang="en-US" sz="2000" spc="-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を話しましょう</a:t>
            </a:r>
            <a:endParaRPr kumimoji="1" lang="ja-JP" altLang="en-US" sz="2000" spc="-1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80604" y="1022069"/>
            <a:ext cx="3605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n w="6350">
                  <a:solidFill>
                    <a:srgbClr val="0070C0"/>
                  </a:solidFill>
                </a:ln>
              </a:rPr>
              <a:t>自己紹介・意見</a:t>
            </a:r>
            <a:r>
              <a:rPr kumimoji="1" lang="ja-JP" altLang="en-US" sz="2800" b="1" dirty="0" smtClean="0">
                <a:ln w="6350">
                  <a:solidFill>
                    <a:srgbClr val="0070C0"/>
                  </a:solidFill>
                </a:ln>
              </a:rPr>
              <a:t>交換</a:t>
            </a:r>
            <a:endParaRPr kumimoji="1" lang="ja-JP" altLang="en-US" sz="2800" b="1" dirty="0">
              <a:ln w="6350">
                <a:solidFill>
                  <a:srgbClr val="0070C0"/>
                </a:solidFill>
              </a:ln>
            </a:endParaRPr>
          </a:p>
        </p:txBody>
      </p:sp>
      <p:sp>
        <p:nvSpPr>
          <p:cNvPr id="39" name="円形吹き出し 38"/>
          <p:cNvSpPr/>
          <p:nvPr/>
        </p:nvSpPr>
        <p:spPr>
          <a:xfrm>
            <a:off x="5314290" y="4076579"/>
            <a:ext cx="2555284" cy="1350351"/>
          </a:xfrm>
          <a:prstGeom prst="wedgeEllipseCallout">
            <a:avLst>
              <a:gd name="adj1" fmla="val 63475"/>
              <a:gd name="adj2" fmla="val -1807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重要だと</a:t>
            </a:r>
            <a:endParaRPr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感じたことなどを</a:t>
            </a:r>
            <a:endParaRPr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話してみましょう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1" name="円形吹き出し 40"/>
          <p:cNvSpPr/>
          <p:nvPr/>
        </p:nvSpPr>
        <p:spPr>
          <a:xfrm>
            <a:off x="4672460" y="3368944"/>
            <a:ext cx="1581638" cy="900000"/>
          </a:xfrm>
          <a:prstGeom prst="wedgeEllipseCallout">
            <a:avLst>
              <a:gd name="adj1" fmla="val -62179"/>
              <a:gd name="adj2" fmla="val -2079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確かに</a:t>
            </a:r>
            <a:endParaRPr lang="en-US" altLang="ja-JP" sz="1600" b="1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600" b="1" dirty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山</a:t>
            </a:r>
            <a:r>
              <a:rPr lang="ja-JP" altLang="en-US" sz="16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と</a:t>
            </a:r>
            <a:r>
              <a:rPr lang="ja-JP" altLang="en-US" sz="1600" b="1" dirty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海</a:t>
            </a:r>
            <a:r>
              <a:rPr lang="ja-JP" altLang="en-US" sz="16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が近いのは</a:t>
            </a:r>
            <a:endParaRPr lang="en-US" altLang="ja-JP" sz="1600" b="1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いいよ</a:t>
            </a:r>
            <a:r>
              <a:rPr lang="ja-JP" altLang="en-US" sz="1600" b="1" dirty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ね</a:t>
            </a:r>
          </a:p>
        </p:txBody>
      </p:sp>
      <p:sp>
        <p:nvSpPr>
          <p:cNvPr id="42" name="円形吹き出し 41"/>
          <p:cNvSpPr/>
          <p:nvPr/>
        </p:nvSpPr>
        <p:spPr>
          <a:xfrm>
            <a:off x="281894" y="3820662"/>
            <a:ext cx="922259" cy="992484"/>
          </a:xfrm>
          <a:prstGeom prst="wedgeEllipseCallout">
            <a:avLst>
              <a:gd name="adj1" fmla="val 60747"/>
              <a:gd name="adj2" fmla="val 31041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水も</a:t>
            </a:r>
            <a:endParaRPr lang="en-US" altLang="ja-JP" sz="1600" b="1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おいしい</a:t>
            </a:r>
            <a:endParaRPr lang="en-US" altLang="ja-JP" sz="1600" b="1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わね</a:t>
            </a:r>
            <a:endParaRPr lang="ja-JP" altLang="en-US" sz="1600" b="1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ja-JP" kern="100" smtClean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r>
              <a:rPr lang="ja-JP" altLang="en-US" kern="100" spc="-30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１</a:t>
            </a:r>
            <a:r>
              <a:rPr lang="ja-JP" altLang="en-US" kern="100" spc="-15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００</a:t>
            </a:r>
            <a:endParaRPr lang="ja-JP" altLang="ja-JP" sz="1100" kern="100" spc="-150" dirty="0" smtClean="0">
              <a:ln w="63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CC3399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1" name="円形吹き出し 20"/>
          <p:cNvSpPr/>
          <p:nvPr/>
        </p:nvSpPr>
        <p:spPr>
          <a:xfrm>
            <a:off x="1348710" y="2108141"/>
            <a:ext cx="922259" cy="992484"/>
          </a:xfrm>
          <a:prstGeom prst="wedgeEllipseCallout">
            <a:avLst>
              <a:gd name="adj1" fmla="val 60747"/>
              <a:gd name="adj2" fmla="val 31041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おたる</a:t>
            </a:r>
            <a:endParaRPr lang="en-US" altLang="ja-JP" b="1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で</a:t>
            </a:r>
            <a:r>
              <a:rPr lang="ja-JP" altLang="en-US" b="1" dirty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す</a:t>
            </a:r>
            <a:endParaRPr lang="ja-JP" altLang="en-US" b="1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2" name="円形吹き出し 21"/>
          <p:cNvSpPr/>
          <p:nvPr/>
        </p:nvSpPr>
        <p:spPr>
          <a:xfrm>
            <a:off x="5463540" y="5503836"/>
            <a:ext cx="2660592" cy="933504"/>
          </a:xfrm>
          <a:prstGeom prst="wedgeEllipseCallout">
            <a:avLst>
              <a:gd name="adj1" fmla="val 56766"/>
              <a:gd name="adj2" fmla="val -50587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ここまで終わったら</a:t>
            </a:r>
            <a:endParaRPr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休憩だよ！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15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591579" y="2309094"/>
            <a:ext cx="8722841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endParaRPr lang="en-US" altLang="ja-JP" sz="1100" b="1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spcAft>
                <a:spcPts val="0"/>
              </a:spcAft>
            </a:pPr>
            <a:r>
              <a:rPr lang="ja-JP" altLang="en-US" sz="3200" b="1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4800" b="1" kern="100" spc="-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１０年後、</a:t>
            </a:r>
            <a:endParaRPr lang="en-US" altLang="ja-JP" sz="4800" b="1" kern="100" spc="-1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spcAft>
                <a:spcPts val="0"/>
              </a:spcAft>
            </a:pPr>
            <a:r>
              <a:rPr lang="ja-JP" altLang="en-US" sz="4800" b="1" kern="100" spc="-1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4800" b="1" kern="100" spc="-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こんな「おたる」にしたい</a:t>
            </a:r>
            <a:endParaRPr lang="en-US" altLang="ja-JP" sz="4800" b="1" kern="100" spc="-1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8" name="雲形吹き出し 37"/>
          <p:cNvSpPr/>
          <p:nvPr/>
        </p:nvSpPr>
        <p:spPr>
          <a:xfrm>
            <a:off x="1361534" y="4788604"/>
            <a:ext cx="1670438" cy="1020867"/>
          </a:xfrm>
          <a:prstGeom prst="cloudCallout">
            <a:avLst>
              <a:gd name="adj1" fmla="val -14804"/>
              <a:gd name="adj2" fmla="val 1868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tIns="144000" rtlCol="0" anchor="ctr" anchorCtr="1"/>
          <a:lstStyle/>
          <a:p>
            <a:pPr algn="ctr"/>
            <a:r>
              <a:rPr kumimoji="1" lang="ja-JP" altLang="en-US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小樽の魅力</a:t>
            </a:r>
            <a:endParaRPr kumimoji="1" lang="ja-JP" altLang="en-US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9" name="雲形吹き出し 38"/>
          <p:cNvSpPr/>
          <p:nvPr/>
        </p:nvSpPr>
        <p:spPr>
          <a:xfrm>
            <a:off x="5032410" y="4782566"/>
            <a:ext cx="1670438" cy="1020867"/>
          </a:xfrm>
          <a:prstGeom prst="cloudCallout">
            <a:avLst>
              <a:gd name="adj1" fmla="val -14804"/>
              <a:gd name="adj2" fmla="val 1868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tIns="144000" rtlCol="0" anchor="ctr" anchorCtr="1"/>
          <a:lstStyle/>
          <a:p>
            <a:pPr algn="ctr"/>
            <a:r>
              <a:rPr kumimoji="1" lang="ja-JP" altLang="en-US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小樽の</a:t>
            </a:r>
            <a:r>
              <a:rPr lang="ja-JP" altLang="en-US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課題</a:t>
            </a:r>
            <a:endParaRPr kumimoji="1" lang="en-US" altLang="ja-JP" sz="20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角丸四角形吹き出し 2"/>
          <p:cNvSpPr/>
          <p:nvPr/>
        </p:nvSpPr>
        <p:spPr>
          <a:xfrm>
            <a:off x="3132191" y="4505609"/>
            <a:ext cx="1800000" cy="720000"/>
          </a:xfrm>
          <a:prstGeom prst="wedgeRoundRectCallout">
            <a:avLst>
              <a:gd name="adj1" fmla="val -38710"/>
              <a:gd name="adj2" fmla="val 6671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いいところ</a:t>
            </a:r>
            <a:endParaRPr kumimoji="1" lang="en-US" altLang="ja-JP" sz="2000" b="1" dirty="0" smtClean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を伸ばす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1" name="角丸四角形吹き出し 40"/>
          <p:cNvSpPr/>
          <p:nvPr/>
        </p:nvSpPr>
        <p:spPr>
          <a:xfrm>
            <a:off x="6830089" y="4505609"/>
            <a:ext cx="1800000" cy="720000"/>
          </a:xfrm>
          <a:prstGeom prst="wedgeRoundRectCallout">
            <a:avLst>
              <a:gd name="adj1" fmla="val -39331"/>
              <a:gd name="adj2" fmla="val 7631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ln>
                  <a:solidFill>
                    <a:schemeClr val="tx1"/>
                  </a:solidFill>
                </a:ln>
                <a:solidFill>
                  <a:srgbClr val="CC33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わるいところ</a:t>
            </a:r>
            <a:endParaRPr kumimoji="1" lang="en-US" altLang="ja-JP" sz="2000" b="1" dirty="0" smtClean="0">
              <a:ln>
                <a:solidFill>
                  <a:schemeClr val="tx1"/>
                </a:solidFill>
              </a:ln>
              <a:solidFill>
                <a:srgbClr val="CC3399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は改善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雲形吹き出し 24"/>
          <p:cNvSpPr/>
          <p:nvPr/>
        </p:nvSpPr>
        <p:spPr>
          <a:xfrm>
            <a:off x="4606907" y="1402495"/>
            <a:ext cx="4446364" cy="1549906"/>
          </a:xfrm>
          <a:prstGeom prst="cloudCallout">
            <a:avLst>
              <a:gd name="adj1" fmla="val -14804"/>
              <a:gd name="adj2" fmla="val 18686"/>
            </a:avLst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0" tIns="144000" rtlCol="0" anchor="ctr" anchorCtr="1"/>
          <a:lstStyle/>
          <a:p>
            <a:pPr algn="ctr"/>
            <a:r>
              <a:rPr kumimoji="1" lang="ja-JP" alt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こんなまちに</a:t>
            </a:r>
            <a:endParaRPr kumimoji="1" lang="en-US" altLang="ja-JP" sz="3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なってほし</a:t>
            </a:r>
            <a:r>
              <a:rPr lang="ja-JP" alt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</a:t>
            </a:r>
            <a:endParaRPr kumimoji="1" lang="ja-JP" alt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ja-JP" kern="100" smtClean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r>
              <a:rPr lang="ja-JP" altLang="en-US" kern="100" spc="-30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１</a:t>
            </a:r>
            <a:r>
              <a:rPr lang="ja-JP" altLang="en-US" kern="100" spc="-15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００</a:t>
            </a:r>
            <a:endParaRPr lang="ja-JP" altLang="ja-JP" sz="1100" kern="100" spc="-150" dirty="0" smtClean="0">
              <a:ln w="63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CC3399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7774" y="1205186"/>
            <a:ext cx="4414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ln w="635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76200" dir="2700000" algn="tl" rotWithShape="0">
                    <a:srgbClr val="FFFF00">
                      <a:alpha val="6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グループワーク</a:t>
            </a:r>
            <a:endParaRPr kumimoji="1" lang="ja-JP" altLang="en-US" sz="3600" b="1" dirty="0">
              <a:ln w="6350"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50800" dist="76200" dir="2700000" algn="tl" rotWithShape="0">
                  <a:srgbClr val="FFFF00">
                    <a:alpha val="60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411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>
            <a:off x="8378689" y="4360263"/>
            <a:ext cx="1021437" cy="1175437"/>
            <a:chOff x="7398839" y="1923356"/>
            <a:chExt cx="366677" cy="473595"/>
          </a:xfrm>
          <a:effectLst>
            <a:glow rad="76200">
              <a:srgbClr val="CC0099">
                <a:alpha val="50000"/>
              </a:srgbClr>
            </a:glow>
          </a:effectLst>
        </p:grpSpPr>
        <p:sp>
          <p:nvSpPr>
            <p:cNvPr id="28" name="円/楕円 27"/>
            <p:cNvSpPr/>
            <p:nvPr/>
          </p:nvSpPr>
          <p:spPr>
            <a:xfrm>
              <a:off x="7398839" y="1923356"/>
              <a:ext cx="366677" cy="473595"/>
            </a:xfrm>
            <a:prstGeom prst="ellipse">
              <a:avLst/>
            </a:prstGeom>
            <a:solidFill>
              <a:srgbClr val="FFFF99"/>
            </a:solidFill>
            <a:ln w="222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7476094" y="2099883"/>
              <a:ext cx="29404" cy="45719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7672206" y="2105827"/>
              <a:ext cx="29404" cy="45719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31" name="円弧 30"/>
            <p:cNvSpPr/>
            <p:nvPr/>
          </p:nvSpPr>
          <p:spPr>
            <a:xfrm rot="10800000">
              <a:off x="7482037" y="2171872"/>
              <a:ext cx="204282" cy="146177"/>
            </a:xfrm>
            <a:prstGeom prst="arc">
              <a:avLst>
                <a:gd name="adj1" fmla="val 11063922"/>
                <a:gd name="adj2" fmla="val 21363295"/>
              </a:avLst>
            </a:prstGeom>
            <a:ln w="1905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</p:grpSp>
      <p:sp>
        <p:nvSpPr>
          <p:cNvPr id="32" name="テキスト ボックス 31"/>
          <p:cNvSpPr txBox="1"/>
          <p:nvPr/>
        </p:nvSpPr>
        <p:spPr>
          <a:xfrm>
            <a:off x="287080" y="253242"/>
            <a:ext cx="228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グループワーク </a:t>
            </a:r>
            <a:endParaRPr kumimoji="1" lang="ja-JP" altLang="en-US" sz="20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3" name="円形吹き出し 32"/>
          <p:cNvSpPr/>
          <p:nvPr/>
        </p:nvSpPr>
        <p:spPr>
          <a:xfrm>
            <a:off x="4273877" y="4433433"/>
            <a:ext cx="3686220" cy="1481008"/>
          </a:xfrm>
          <a:prstGeom prst="wedgeEllipseCallout">
            <a:avLst>
              <a:gd name="adj1" fmla="val 56279"/>
              <a:gd name="adj2" fmla="val -23436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話し合うテーマの</a:t>
            </a:r>
            <a:endParaRPr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順番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endParaRPr kumimoji="1"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みんな</a:t>
            </a:r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で決めよう！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7" name="雲形吹き出し 36"/>
          <p:cNvSpPr/>
          <p:nvPr/>
        </p:nvSpPr>
        <p:spPr bwMode="ltGray">
          <a:xfrm>
            <a:off x="5344733" y="2866497"/>
            <a:ext cx="2247788" cy="1153720"/>
          </a:xfrm>
          <a:prstGeom prst="cloudCallout">
            <a:avLst>
              <a:gd name="adj1" fmla="val -14804"/>
              <a:gd name="adj2" fmla="val 18686"/>
            </a:avLst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tIns="144000" rtlCol="0" anchor="ctr" anchorCtr="1"/>
          <a:lstStyle/>
          <a:p>
            <a:pPr algn="ctr"/>
            <a:r>
              <a:rPr kumimoji="1" lang="ja-JP" alt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環境保全</a:t>
            </a:r>
            <a:endParaRPr kumimoji="1" lang="en-US" altLang="ja-JP" sz="28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2" name="雲形吹き出し 41"/>
          <p:cNvSpPr/>
          <p:nvPr/>
        </p:nvSpPr>
        <p:spPr bwMode="ltGray">
          <a:xfrm>
            <a:off x="3551586" y="1926784"/>
            <a:ext cx="2247788" cy="1153720"/>
          </a:xfrm>
          <a:prstGeom prst="cloudCallout">
            <a:avLst>
              <a:gd name="adj1" fmla="val -14804"/>
              <a:gd name="adj2" fmla="val 18686"/>
            </a:avLst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tIns="144000" rtlCol="0" anchor="ctr" anchorCtr="1"/>
          <a:lstStyle/>
          <a:p>
            <a:pPr algn="ctr"/>
            <a:r>
              <a:rPr kumimoji="1" lang="ja-JP" alt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産業振興</a:t>
            </a:r>
            <a:endParaRPr kumimoji="1" lang="en-US" altLang="ja-JP" sz="28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3" name="雲形吹き出し 42"/>
          <p:cNvSpPr/>
          <p:nvPr/>
        </p:nvSpPr>
        <p:spPr>
          <a:xfrm>
            <a:off x="2841830" y="3353309"/>
            <a:ext cx="2247788" cy="1153720"/>
          </a:xfrm>
          <a:prstGeom prst="cloudCallout">
            <a:avLst>
              <a:gd name="adj1" fmla="val -14804"/>
              <a:gd name="adj2" fmla="val 186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tIns="144000" rtlCol="0" anchor="ctr" anchorCtr="1"/>
          <a:lstStyle/>
          <a:p>
            <a:pPr algn="ctr"/>
            <a:r>
              <a:rPr kumimoji="1" lang="ja-JP" alt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生活基盤</a:t>
            </a:r>
            <a:endParaRPr kumimoji="1" lang="en-US" altLang="ja-JP" sz="28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4" name="雲形吹き出し 43"/>
          <p:cNvSpPr/>
          <p:nvPr/>
        </p:nvSpPr>
        <p:spPr>
          <a:xfrm>
            <a:off x="335000" y="3716162"/>
            <a:ext cx="2247788" cy="1153720"/>
          </a:xfrm>
          <a:prstGeom prst="cloudCallout">
            <a:avLst>
              <a:gd name="adj1" fmla="val -14804"/>
              <a:gd name="adj2" fmla="val 1868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tIns="144000" rtlCol="0" anchor="ctr" anchorCtr="1"/>
          <a:lstStyle/>
          <a:p>
            <a:pPr algn="ctr"/>
            <a:r>
              <a:rPr kumimoji="1" lang="ja-JP" alt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市民福祉</a:t>
            </a:r>
            <a:endParaRPr kumimoji="1" lang="en-US" altLang="ja-JP" sz="28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5" name="雲形吹き出し 44"/>
          <p:cNvSpPr/>
          <p:nvPr/>
        </p:nvSpPr>
        <p:spPr>
          <a:xfrm>
            <a:off x="1009838" y="2199589"/>
            <a:ext cx="2247788" cy="1153720"/>
          </a:xfrm>
          <a:prstGeom prst="cloudCallout">
            <a:avLst>
              <a:gd name="adj1" fmla="val -14804"/>
              <a:gd name="adj2" fmla="val 18686"/>
            </a:avLst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tIns="144000" rtlCol="0" anchor="ctr" anchorCtr="1"/>
          <a:lstStyle/>
          <a:p>
            <a:pPr algn="ctr"/>
            <a:r>
              <a:rPr kumimoji="1" lang="ja-JP" alt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生涯学習</a:t>
            </a:r>
            <a:endParaRPr kumimoji="1" lang="en-US" altLang="ja-JP" sz="28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46" name="グループ化 45"/>
          <p:cNvGrpSpPr/>
          <p:nvPr/>
        </p:nvGrpSpPr>
        <p:grpSpPr>
          <a:xfrm>
            <a:off x="595425" y="1205957"/>
            <a:ext cx="4749308" cy="584775"/>
            <a:chOff x="1084521" y="2546430"/>
            <a:chExt cx="2028950" cy="495963"/>
          </a:xfrm>
        </p:grpSpPr>
        <p:sp>
          <p:nvSpPr>
            <p:cNvPr id="47" name="テキスト ボックス 46"/>
            <p:cNvSpPr txBox="1"/>
            <p:nvPr/>
          </p:nvSpPr>
          <p:spPr>
            <a:xfrm>
              <a:off x="1084521" y="2546430"/>
              <a:ext cx="2028950" cy="495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b="1" dirty="0" smtClean="0">
                  <a:ln w="19050">
                    <a:solidFill>
                      <a:schemeClr val="accent1">
                        <a:lumMod val="75000"/>
                      </a:schemeClr>
                    </a:solidFill>
                  </a:ln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各テーマに</a:t>
              </a:r>
              <a:r>
                <a:rPr kumimoji="1" lang="ja-JP" altLang="en-US" sz="3200" b="1" dirty="0" smtClean="0">
                  <a:ln w="19050">
                    <a:solidFill>
                      <a:schemeClr val="accent1">
                        <a:lumMod val="75000"/>
                      </a:schemeClr>
                    </a:solidFill>
                  </a:ln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ついて考える</a:t>
              </a:r>
              <a:endParaRPr kumimoji="1" lang="ja-JP" altLang="en-US" sz="1600" b="1" dirty="0">
                <a:ln w="19050">
                  <a:solidFill>
                    <a:schemeClr val="accent1">
                      <a:lumMod val="7500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cxnSp>
          <p:nvCxnSpPr>
            <p:cNvPr id="48" name="直線コネクタ 47"/>
            <p:cNvCxnSpPr/>
            <p:nvPr/>
          </p:nvCxnSpPr>
          <p:spPr>
            <a:xfrm flipV="1">
              <a:off x="1101922" y="3020287"/>
              <a:ext cx="2011549" cy="1"/>
            </a:xfrm>
            <a:prstGeom prst="line">
              <a:avLst/>
            </a:prstGeom>
            <a:ln w="762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雲形吹き出し 37"/>
          <p:cNvSpPr/>
          <p:nvPr/>
        </p:nvSpPr>
        <p:spPr bwMode="ltGray">
          <a:xfrm>
            <a:off x="1691089" y="4793281"/>
            <a:ext cx="2247788" cy="1153720"/>
          </a:xfrm>
          <a:prstGeom prst="cloudCallout">
            <a:avLst>
              <a:gd name="adj1" fmla="val -14804"/>
              <a:gd name="adj2" fmla="val 18686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tIns="144000" rtlCol="0" anchor="ctr" anchorCtr="1"/>
          <a:lstStyle/>
          <a:p>
            <a:pPr algn="ctr"/>
            <a:r>
              <a:rPr kumimoji="1" lang="ja-JP" alt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</a:t>
            </a:r>
            <a:r>
              <a:rPr kumimoji="1" lang="ja-JP" altLang="en-US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kumimoji="1" lang="ja-JP" altLang="en-US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他</a:t>
            </a:r>
            <a:endParaRPr kumimoji="1" lang="en-US" altLang="ja-JP" sz="28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ja-JP" kern="100" smtClean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r>
              <a:rPr lang="ja-JP" altLang="en-US" kern="100" spc="-30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１</a:t>
            </a:r>
            <a:r>
              <a:rPr lang="ja-JP" altLang="en-US" kern="100" spc="-15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００</a:t>
            </a:r>
            <a:endParaRPr lang="ja-JP" altLang="ja-JP" sz="1100" kern="100" spc="-150" dirty="0" smtClean="0">
              <a:ln w="63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CC3399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1" name="円形吹き出し 20"/>
          <p:cNvSpPr/>
          <p:nvPr/>
        </p:nvSpPr>
        <p:spPr>
          <a:xfrm>
            <a:off x="7619788" y="2763642"/>
            <a:ext cx="1981323" cy="1256575"/>
          </a:xfrm>
          <a:prstGeom prst="wedgeEllipseCallout">
            <a:avLst>
              <a:gd name="adj1" fmla="val -1488"/>
              <a:gd name="adj2" fmla="val 70876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目標は</a:t>
            </a:r>
            <a:endParaRPr kumimoji="1"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</a:t>
            </a:r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</a:t>
            </a:r>
            <a:r>
              <a:rPr kumimoji="1"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だよ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！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45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77350" y="1510628"/>
            <a:ext cx="856721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b="1" spc="-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なって</a:t>
            </a:r>
            <a:r>
              <a:rPr kumimoji="1" lang="ja-JP" altLang="en-US" sz="2800" b="1" spc="-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ほしい「おたる」のイメージを話しましょう</a:t>
            </a:r>
            <a:endParaRPr kumimoji="1" lang="ja-JP" altLang="en-US" sz="2000" spc="-3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8378689" y="4360263"/>
            <a:ext cx="1021437" cy="1175437"/>
            <a:chOff x="7398839" y="1923356"/>
            <a:chExt cx="366677" cy="473595"/>
          </a:xfrm>
          <a:effectLst>
            <a:glow rad="76200">
              <a:srgbClr val="CC0099">
                <a:alpha val="50000"/>
              </a:srgbClr>
            </a:glow>
          </a:effectLst>
        </p:grpSpPr>
        <p:sp>
          <p:nvSpPr>
            <p:cNvPr id="28" name="円/楕円 27"/>
            <p:cNvSpPr/>
            <p:nvPr/>
          </p:nvSpPr>
          <p:spPr>
            <a:xfrm>
              <a:off x="7398839" y="1923356"/>
              <a:ext cx="366677" cy="473595"/>
            </a:xfrm>
            <a:prstGeom prst="ellipse">
              <a:avLst/>
            </a:prstGeom>
            <a:solidFill>
              <a:srgbClr val="FFFF99"/>
            </a:solidFill>
            <a:ln w="222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7476094" y="2099883"/>
              <a:ext cx="29404" cy="45719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7672206" y="2105827"/>
              <a:ext cx="29404" cy="45719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31" name="円弧 30"/>
            <p:cNvSpPr/>
            <p:nvPr/>
          </p:nvSpPr>
          <p:spPr>
            <a:xfrm rot="10800000">
              <a:off x="7482037" y="2171872"/>
              <a:ext cx="204282" cy="146177"/>
            </a:xfrm>
            <a:prstGeom prst="arc">
              <a:avLst>
                <a:gd name="adj1" fmla="val 11063922"/>
                <a:gd name="adj2" fmla="val 21363295"/>
              </a:avLst>
            </a:prstGeom>
            <a:ln w="1905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</p:grpSp>
      <p:sp>
        <p:nvSpPr>
          <p:cNvPr id="32" name="テキスト ボックス 31"/>
          <p:cNvSpPr txBox="1"/>
          <p:nvPr/>
        </p:nvSpPr>
        <p:spPr>
          <a:xfrm>
            <a:off x="287080" y="253242"/>
            <a:ext cx="228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グループワーク </a:t>
            </a:r>
            <a:endParaRPr kumimoji="1" lang="ja-JP" altLang="en-US" sz="20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3" name="円形吹き出し 32"/>
          <p:cNvSpPr/>
          <p:nvPr/>
        </p:nvSpPr>
        <p:spPr>
          <a:xfrm>
            <a:off x="5325363" y="3806301"/>
            <a:ext cx="2945723" cy="1408922"/>
          </a:xfrm>
          <a:prstGeom prst="wedgeEllipseCallout">
            <a:avLst>
              <a:gd name="adj1" fmla="val 47754"/>
              <a:gd name="adj2" fmla="val 39965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実現させる方法は</a:t>
            </a:r>
            <a:endParaRPr kumimoji="1"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次回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以降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考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える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" name="円形吹き出し 33"/>
          <p:cNvSpPr/>
          <p:nvPr/>
        </p:nvSpPr>
        <p:spPr>
          <a:xfrm>
            <a:off x="7024765" y="2400003"/>
            <a:ext cx="2115431" cy="1256575"/>
          </a:xfrm>
          <a:prstGeom prst="wedgeEllipseCallout">
            <a:avLst>
              <a:gd name="adj1" fmla="val 19689"/>
              <a:gd name="adj2" fmla="val 67564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まずは</a:t>
            </a:r>
            <a:endParaRPr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夢</a:t>
            </a:r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を語ろう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80604" y="1022069"/>
            <a:ext cx="7348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n w="6350">
                  <a:solidFill>
                    <a:srgbClr val="0070C0"/>
                  </a:solidFill>
                </a:ln>
              </a:rPr>
              <a:t>１０年後</a:t>
            </a:r>
            <a:r>
              <a:rPr lang="ja-JP" altLang="en-US" sz="2800" b="1" dirty="0" smtClean="0">
                <a:ln w="6350">
                  <a:solidFill>
                    <a:srgbClr val="0070C0"/>
                  </a:solidFill>
                </a:ln>
              </a:rPr>
              <a:t>の</a:t>
            </a:r>
            <a:r>
              <a:rPr kumimoji="1" lang="ja-JP" altLang="en-US" sz="2800" b="1" dirty="0" smtClean="0">
                <a:ln w="6350">
                  <a:solidFill>
                    <a:srgbClr val="0070C0"/>
                  </a:solidFill>
                </a:ln>
              </a:rPr>
              <a:t>「</a:t>
            </a:r>
            <a:r>
              <a:rPr kumimoji="1" lang="ja-JP" altLang="en-US" sz="2800" b="1" dirty="0" smtClean="0">
                <a:ln w="6350">
                  <a:solidFill>
                    <a:srgbClr val="0070C0"/>
                  </a:solidFill>
                </a:ln>
              </a:rPr>
              <a:t>おたる」を考える</a:t>
            </a:r>
            <a:endParaRPr kumimoji="1" lang="ja-JP" altLang="en-US" sz="2800" b="1" dirty="0">
              <a:ln w="6350">
                <a:solidFill>
                  <a:srgbClr val="0070C0"/>
                </a:solidFill>
              </a:ln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5" y="3044766"/>
            <a:ext cx="3361681" cy="3421558"/>
          </a:xfrm>
          <a:prstGeom prst="rect">
            <a:avLst/>
          </a:prstGeom>
        </p:spPr>
      </p:pic>
      <p:sp>
        <p:nvSpPr>
          <p:cNvPr id="40" name="円形吹き出し 39"/>
          <p:cNvSpPr/>
          <p:nvPr/>
        </p:nvSpPr>
        <p:spPr>
          <a:xfrm>
            <a:off x="2533665" y="2381283"/>
            <a:ext cx="2281602" cy="862935"/>
          </a:xfrm>
          <a:prstGeom prst="wedgeEllipseCallout">
            <a:avLst>
              <a:gd name="adj1" fmla="val -48990"/>
              <a:gd name="adj2" fmla="val 46473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冬に生活しやすい</a:t>
            </a:r>
            <a:endParaRPr lang="en-US" altLang="ja-JP" sz="1600" b="1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600" b="1" dirty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環境</a:t>
            </a:r>
            <a:r>
              <a:rPr lang="ja-JP" altLang="en-US" sz="16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があるといいわね</a:t>
            </a:r>
            <a:endParaRPr lang="ja-JP" altLang="en-US" sz="1600" b="1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41" name="角丸四角形 40"/>
          <p:cNvSpPr>
            <a:spLocks noChangeAspect="1"/>
          </p:cNvSpPr>
          <p:nvPr/>
        </p:nvSpPr>
        <p:spPr>
          <a:xfrm>
            <a:off x="1864423" y="4077900"/>
            <a:ext cx="322202" cy="140466"/>
          </a:xfrm>
          <a:prstGeom prst="roundRect">
            <a:avLst/>
          </a:prstGeom>
          <a:solidFill>
            <a:schemeClr val="bg1"/>
          </a:solidFill>
          <a:ln w="9525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05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  <a:cs typeface="メイリオ" panose="020B0604030504040204" pitchFamily="50" charset="-128"/>
              </a:rPr>
              <a:t>おたる</a:t>
            </a:r>
            <a:endParaRPr lang="ja-JP" altLang="en-US" sz="105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  <a:cs typeface="メイリオ" panose="020B0604030504040204" pitchFamily="50" charset="-128"/>
            </a:endParaRPr>
          </a:p>
        </p:txBody>
      </p:sp>
      <p:sp>
        <p:nvSpPr>
          <p:cNvPr id="37" name="円形吹き出し 36"/>
          <p:cNvSpPr/>
          <p:nvPr/>
        </p:nvSpPr>
        <p:spPr>
          <a:xfrm>
            <a:off x="3378626" y="3317742"/>
            <a:ext cx="2303653" cy="862935"/>
          </a:xfrm>
          <a:prstGeom prst="wedgeEllipseCallout">
            <a:avLst>
              <a:gd name="adj1" fmla="val -48990"/>
              <a:gd name="adj2" fmla="val 46473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除雪が行き届いていると</a:t>
            </a:r>
            <a:endParaRPr lang="en-US" altLang="ja-JP" sz="1600" b="1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暮らしやすいかな</a:t>
            </a:r>
            <a:endParaRPr lang="ja-JP" altLang="en-US" sz="1600" b="1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42" name="円形吹き出し 41"/>
          <p:cNvSpPr/>
          <p:nvPr/>
        </p:nvSpPr>
        <p:spPr>
          <a:xfrm>
            <a:off x="3568160" y="4756566"/>
            <a:ext cx="1926412" cy="862935"/>
          </a:xfrm>
          <a:prstGeom prst="wedgeEllipseCallout">
            <a:avLst>
              <a:gd name="adj1" fmla="val -57673"/>
              <a:gd name="adj2" fmla="val 3355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行き届いているって</a:t>
            </a:r>
            <a:endParaRPr lang="en-US" altLang="ja-JP" sz="1600" b="1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どんな</a:t>
            </a:r>
            <a:r>
              <a:rPr lang="ja-JP" altLang="en-US" sz="16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状態だろう</a:t>
            </a:r>
            <a:endParaRPr lang="ja-JP" altLang="en-US" sz="1600" b="1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44" name="雲形吹き出し 43"/>
          <p:cNvSpPr/>
          <p:nvPr/>
        </p:nvSpPr>
        <p:spPr>
          <a:xfrm>
            <a:off x="802666" y="2166982"/>
            <a:ext cx="1620000" cy="900000"/>
          </a:xfrm>
          <a:prstGeom prst="cloudCallout">
            <a:avLst>
              <a:gd name="adj1" fmla="val -14804"/>
              <a:gd name="adj2" fmla="val 186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tIns="144000" rtlCol="0" anchor="ctr" anchorCtr="1"/>
          <a:lstStyle/>
          <a:p>
            <a:pPr algn="ctr"/>
            <a:r>
              <a:rPr kumimoji="1"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生活基盤</a:t>
            </a:r>
            <a:endParaRPr kumimoji="1" lang="en-US" altLang="ja-JP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271610" y="2129883"/>
            <a:ext cx="468000" cy="468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例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ja-JP" kern="100" smtClean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r>
              <a:rPr lang="ja-JP" altLang="en-US" kern="100" spc="-30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１</a:t>
            </a:r>
            <a:r>
              <a:rPr lang="ja-JP" altLang="en-US" kern="100" spc="-15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００</a:t>
            </a:r>
            <a:endParaRPr lang="ja-JP" altLang="ja-JP" sz="1100" kern="100" spc="-150" dirty="0" smtClean="0">
              <a:ln w="63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CC3399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9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sp>
        <p:nvSpPr>
          <p:cNvPr id="45" name="メモ 44"/>
          <p:cNvSpPr/>
          <p:nvPr/>
        </p:nvSpPr>
        <p:spPr>
          <a:xfrm>
            <a:off x="1168874" y="3561561"/>
            <a:ext cx="2340000" cy="1260000"/>
          </a:xfrm>
          <a:prstGeom prst="foldedCorner">
            <a:avLst>
              <a:gd name="adj" fmla="val 24655"/>
            </a:avLst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 anchorCtr="0"/>
          <a:lstStyle/>
          <a:p>
            <a:pPr algn="ctr"/>
            <a:endParaRPr lang="en-US" altLang="ja-JP" sz="24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歴史や文化と</a:t>
            </a:r>
            <a:endParaRPr lang="en-US" altLang="ja-JP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調和したまち</a:t>
            </a:r>
            <a:endParaRPr lang="ja-JP" altLang="en-US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7350" y="1510628"/>
            <a:ext cx="856721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spc="-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イメージ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をまとめて表現する</a:t>
            </a:r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キャッチフレーズ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を考えよう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8378689" y="4360263"/>
            <a:ext cx="1021437" cy="1175437"/>
            <a:chOff x="7398839" y="1923356"/>
            <a:chExt cx="366677" cy="473595"/>
          </a:xfrm>
          <a:effectLst>
            <a:glow rad="76200">
              <a:srgbClr val="CC0099">
                <a:alpha val="50000"/>
              </a:srgbClr>
            </a:glow>
          </a:effectLst>
        </p:grpSpPr>
        <p:sp>
          <p:nvSpPr>
            <p:cNvPr id="28" name="円/楕円 27"/>
            <p:cNvSpPr/>
            <p:nvPr/>
          </p:nvSpPr>
          <p:spPr>
            <a:xfrm>
              <a:off x="7398839" y="1923356"/>
              <a:ext cx="366677" cy="473595"/>
            </a:xfrm>
            <a:prstGeom prst="ellipse">
              <a:avLst/>
            </a:prstGeom>
            <a:solidFill>
              <a:srgbClr val="FFFF99"/>
            </a:solidFill>
            <a:ln w="222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7476094" y="2099883"/>
              <a:ext cx="29404" cy="45719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7672206" y="2105827"/>
              <a:ext cx="29404" cy="45719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31" name="円弧 30"/>
            <p:cNvSpPr/>
            <p:nvPr/>
          </p:nvSpPr>
          <p:spPr>
            <a:xfrm rot="10800000">
              <a:off x="7482037" y="2171872"/>
              <a:ext cx="204282" cy="146177"/>
            </a:xfrm>
            <a:prstGeom prst="arc">
              <a:avLst>
                <a:gd name="adj1" fmla="val 11063922"/>
                <a:gd name="adj2" fmla="val 21363295"/>
              </a:avLst>
            </a:prstGeom>
            <a:ln w="1905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</p:grpSp>
      <p:sp>
        <p:nvSpPr>
          <p:cNvPr id="32" name="テキスト ボックス 31"/>
          <p:cNvSpPr txBox="1"/>
          <p:nvPr/>
        </p:nvSpPr>
        <p:spPr>
          <a:xfrm>
            <a:off x="287080" y="253242"/>
            <a:ext cx="228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グループワーク </a:t>
            </a:r>
            <a:endParaRPr kumimoji="1" lang="ja-JP" altLang="en-US" sz="20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" name="円形吹き出し 33"/>
          <p:cNvSpPr/>
          <p:nvPr/>
        </p:nvSpPr>
        <p:spPr>
          <a:xfrm>
            <a:off x="5451588" y="5079838"/>
            <a:ext cx="2749081" cy="1083142"/>
          </a:xfrm>
          <a:prstGeom prst="wedgeEllipseCallout">
            <a:avLst>
              <a:gd name="adj1" fmla="val 54957"/>
              <a:gd name="adj2" fmla="val -26851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時間</a:t>
            </a: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があったら</a:t>
            </a:r>
            <a:endParaRPr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考えてみよう</a:t>
            </a:r>
            <a:endParaRPr kumimoji="1"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80604" y="1022069"/>
            <a:ext cx="7348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n w="6350">
                  <a:solidFill>
                    <a:srgbClr val="0070C0"/>
                  </a:solidFill>
                </a:ln>
              </a:rPr>
              <a:t>キャッチフレーズを考える</a:t>
            </a:r>
            <a:endParaRPr kumimoji="1" lang="ja-JP" altLang="en-US" sz="2800" b="1" dirty="0">
              <a:ln w="6350">
                <a:solidFill>
                  <a:srgbClr val="0070C0"/>
                </a:solidFill>
              </a:ln>
            </a:endParaRPr>
          </a:p>
        </p:txBody>
      </p:sp>
      <p:sp>
        <p:nvSpPr>
          <p:cNvPr id="43" name="雲形吹き出し 42"/>
          <p:cNvSpPr/>
          <p:nvPr/>
        </p:nvSpPr>
        <p:spPr>
          <a:xfrm>
            <a:off x="889469" y="2399812"/>
            <a:ext cx="1820611" cy="922227"/>
          </a:xfrm>
          <a:prstGeom prst="cloudCallout">
            <a:avLst>
              <a:gd name="adj1" fmla="val -14804"/>
              <a:gd name="adj2" fmla="val 18686"/>
            </a:avLst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tIns="144000" rtlCol="0" anchor="ctr" anchorCtr="1"/>
          <a:lstStyle/>
          <a:p>
            <a:pPr algn="ctr"/>
            <a:r>
              <a:rPr kumimoji="1"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環境保全</a:t>
            </a:r>
            <a:endParaRPr kumimoji="1" lang="en-US" altLang="ja-JP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381914" y="1972293"/>
            <a:ext cx="468000" cy="468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例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ja-JP" kern="100" smtClean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r>
              <a:rPr lang="ja-JP" altLang="en-US" kern="100" spc="-30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１</a:t>
            </a:r>
            <a:r>
              <a:rPr lang="ja-JP" altLang="en-US" kern="100" spc="-15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００</a:t>
            </a:r>
            <a:endParaRPr lang="ja-JP" altLang="ja-JP" sz="1100" kern="100" spc="-150" dirty="0" smtClean="0">
              <a:ln w="63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CC3399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>
            <a:off x="1382519" y="4140496"/>
            <a:ext cx="1800000" cy="0"/>
          </a:xfrm>
          <a:prstGeom prst="line">
            <a:avLst/>
          </a:prstGeom>
          <a:ln w="69850" cmpd="thickThin">
            <a:solidFill>
              <a:srgbClr val="CC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1416795" y="4509943"/>
            <a:ext cx="1800000" cy="0"/>
          </a:xfrm>
          <a:prstGeom prst="line">
            <a:avLst/>
          </a:prstGeom>
          <a:ln w="69850" cmpd="thickThin">
            <a:solidFill>
              <a:srgbClr val="CC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メモ 40"/>
          <p:cNvSpPr/>
          <p:nvPr/>
        </p:nvSpPr>
        <p:spPr>
          <a:xfrm>
            <a:off x="1150078" y="4894867"/>
            <a:ext cx="1980000" cy="90000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144000" rtlCol="0" anchor="ctr"/>
          <a:lstStyle/>
          <a:p>
            <a:pPr algn="ctr"/>
            <a:endParaRPr kumimoji="1" lang="en-US" altLang="ja-JP" sz="22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200" b="1" dirty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文化財を活用</a:t>
            </a:r>
            <a:endParaRPr lang="en-US" altLang="ja-JP" sz="2200" b="1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2200" b="1" dirty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しているまち</a:t>
            </a:r>
            <a:endParaRPr lang="ja-JP" altLang="en-US" sz="2200" b="1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44" name="メモ 43"/>
          <p:cNvSpPr/>
          <p:nvPr/>
        </p:nvSpPr>
        <p:spPr>
          <a:xfrm>
            <a:off x="3239827" y="4899922"/>
            <a:ext cx="1980000" cy="90000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144000" rtlCol="0" anchor="ctr"/>
          <a:lstStyle/>
          <a:p>
            <a:pPr algn="ctr"/>
            <a:endParaRPr kumimoji="1" lang="en-US" altLang="ja-JP" sz="22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200" b="1" dirty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歴史的建造物が</a:t>
            </a:r>
            <a:endParaRPr lang="en-US" altLang="ja-JP" sz="2200" b="1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2200" b="1" dirty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多く残る街並み</a:t>
            </a:r>
            <a:endParaRPr lang="ja-JP" altLang="en-US" sz="2200" b="1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46" name="メモ 45"/>
          <p:cNvSpPr/>
          <p:nvPr/>
        </p:nvSpPr>
        <p:spPr>
          <a:xfrm>
            <a:off x="4125165" y="3682025"/>
            <a:ext cx="1980000" cy="90000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144000" rtlCol="0" anchor="ctr"/>
          <a:lstStyle/>
          <a:p>
            <a:pPr algn="ctr"/>
            <a:endParaRPr kumimoji="1" lang="en-US" altLang="ja-JP" sz="22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2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公園がたくさん</a:t>
            </a:r>
            <a:endParaRPr lang="en-US" altLang="ja-JP" sz="2200" b="1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22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あ</a:t>
            </a:r>
            <a:r>
              <a:rPr lang="ja-JP" altLang="en-US" sz="2200" b="1" dirty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る</a:t>
            </a:r>
            <a:endParaRPr lang="ja-JP" altLang="en-US" sz="2200" b="1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47" name="メモ 46"/>
          <p:cNvSpPr/>
          <p:nvPr/>
        </p:nvSpPr>
        <p:spPr>
          <a:xfrm>
            <a:off x="6220669" y="3673155"/>
            <a:ext cx="1980000" cy="90000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144000" rtlCol="0" anchor="ctr"/>
          <a:lstStyle/>
          <a:p>
            <a:pPr algn="ctr"/>
            <a:endParaRPr kumimoji="1" lang="en-US" altLang="ja-JP" sz="22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2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空気が</a:t>
            </a:r>
            <a:endParaRPr lang="en-US" altLang="ja-JP" sz="2200" b="1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22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おいしいまち</a:t>
            </a:r>
            <a:endParaRPr lang="ja-JP" altLang="en-US" sz="2200" b="1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48" name="メモ 47"/>
          <p:cNvSpPr/>
          <p:nvPr/>
        </p:nvSpPr>
        <p:spPr>
          <a:xfrm>
            <a:off x="6546175" y="2683514"/>
            <a:ext cx="1980000" cy="90000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144000" rtlCol="0" anchor="ctr"/>
          <a:lstStyle/>
          <a:p>
            <a:pPr algn="ctr"/>
            <a:endParaRPr kumimoji="1" lang="en-US" altLang="ja-JP" sz="22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2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花がたくさんある</a:t>
            </a:r>
            <a:endParaRPr lang="en-US" altLang="ja-JP" sz="2200" b="1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22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美しいまち</a:t>
            </a:r>
            <a:endParaRPr lang="ja-JP" altLang="en-US" sz="2200" b="1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49" name="メモ 48"/>
          <p:cNvSpPr/>
          <p:nvPr/>
        </p:nvSpPr>
        <p:spPr>
          <a:xfrm>
            <a:off x="4126027" y="2356616"/>
            <a:ext cx="2340000" cy="1260000"/>
          </a:xfrm>
          <a:prstGeom prst="foldedCorner">
            <a:avLst>
              <a:gd name="adj" fmla="val 24655"/>
            </a:avLst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 anchorCtr="0"/>
          <a:lstStyle/>
          <a:p>
            <a:pPr algn="ctr"/>
            <a:endParaRPr lang="en-US" altLang="ja-JP" sz="24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自然環境に</a:t>
            </a:r>
            <a:endParaRPr lang="en-US" altLang="ja-JP" sz="24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恵まれた暮らし</a:t>
            </a:r>
            <a:endParaRPr lang="ja-JP" altLang="en-US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35" name="直線コネクタ 34"/>
          <p:cNvCxnSpPr/>
          <p:nvPr/>
        </p:nvCxnSpPr>
        <p:spPr>
          <a:xfrm>
            <a:off x="4203811" y="3314312"/>
            <a:ext cx="2160000" cy="0"/>
          </a:xfrm>
          <a:prstGeom prst="line">
            <a:avLst/>
          </a:prstGeom>
          <a:ln w="69850" cmpd="thickThin">
            <a:solidFill>
              <a:srgbClr val="CC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flipV="1">
            <a:off x="4513005" y="2921030"/>
            <a:ext cx="1548000" cy="0"/>
          </a:xfrm>
          <a:prstGeom prst="line">
            <a:avLst/>
          </a:prstGeom>
          <a:ln w="69850" cmpd="thickThin">
            <a:solidFill>
              <a:srgbClr val="CC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35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sp>
        <p:nvSpPr>
          <p:cNvPr id="3" name="円/楕円 2"/>
          <p:cNvSpPr/>
          <p:nvPr/>
        </p:nvSpPr>
        <p:spPr>
          <a:xfrm>
            <a:off x="282014" y="1511002"/>
            <a:ext cx="7512801" cy="3527342"/>
          </a:xfrm>
          <a:prstGeom prst="ellipse">
            <a:avLst/>
          </a:prstGeom>
          <a:solidFill>
            <a:srgbClr val="FFFF99">
              <a:alpha val="50000"/>
            </a:srgbClr>
          </a:solidFill>
          <a:ln w="76200" cmpd="tri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975670" y="1062975"/>
            <a:ext cx="150106" cy="30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463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531593" y="1136150"/>
            <a:ext cx="150106" cy="52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1463">
                <a:latin typeface="Arial" panose="020B0604020202020204" pitchFamily="34" charset="0"/>
              </a:rPr>
              <a:t/>
            </a:r>
            <a:br>
              <a:rPr kumimoji="0" lang="ja-JP" altLang="ja-JP" sz="1463">
                <a:latin typeface="Arial" panose="020B0604020202020204" pitchFamily="34" charset="0"/>
              </a:rPr>
            </a:br>
            <a:endParaRPr kumimoji="0" lang="ja-JP" altLang="ja-JP" sz="1463">
              <a:latin typeface="Arial" panose="020B0604020202020204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975670" y="1434450"/>
            <a:ext cx="150106" cy="30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463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975670" y="1563954"/>
            <a:ext cx="150106" cy="41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ja-JP" sz="731"/>
          </a:p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ja-JP" sz="1463">
              <a:latin typeface="Arial" panose="020B0604020202020204" pitchFamily="34" charset="0"/>
            </a:endParaRPr>
          </a:p>
        </p:txBody>
      </p:sp>
      <p:sp>
        <p:nvSpPr>
          <p:cNvPr id="26" name="円形吹き出し 25"/>
          <p:cNvSpPr/>
          <p:nvPr/>
        </p:nvSpPr>
        <p:spPr>
          <a:xfrm>
            <a:off x="260431" y="888999"/>
            <a:ext cx="1554112" cy="862771"/>
          </a:xfrm>
          <a:prstGeom prst="wedgeEllipseCallout">
            <a:avLst>
              <a:gd name="adj1" fmla="val 52890"/>
              <a:gd name="adj2" fmla="val 43955"/>
            </a:avLst>
          </a:prstGeom>
          <a:solidFill>
            <a:schemeClr val="bg1"/>
          </a:solidFill>
          <a:ln w="3810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ja-JP" altLang="en-US" sz="1600" b="1" dirty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多彩な</a:t>
            </a:r>
            <a:endParaRPr lang="en-US" altLang="ja-JP" sz="1600" b="1" dirty="0">
              <a:ln w="6350">
                <a:noFill/>
              </a:ln>
              <a:solidFill>
                <a:schemeClr val="accent5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600" b="1" dirty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意見・</a:t>
            </a:r>
            <a:r>
              <a:rPr lang="ja-JP" altLang="en-US" sz="1600" b="1" dirty="0" smtClean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アイデア</a:t>
            </a:r>
            <a:endParaRPr kumimoji="1" lang="ja-JP" altLang="en-US" sz="1600" b="1" dirty="0">
              <a:ln w="6350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円形吹き出し 26"/>
          <p:cNvSpPr/>
          <p:nvPr/>
        </p:nvSpPr>
        <p:spPr>
          <a:xfrm>
            <a:off x="6454057" y="1087929"/>
            <a:ext cx="1206982" cy="698268"/>
          </a:xfrm>
          <a:prstGeom prst="wedgeEllipseCallout">
            <a:avLst>
              <a:gd name="adj1" fmla="val -59614"/>
              <a:gd name="adj2" fmla="val 29391"/>
            </a:avLst>
          </a:prstGeom>
          <a:solidFill>
            <a:schemeClr val="bg1"/>
          </a:solidFill>
          <a:ln w="3810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ja-JP" altLang="en-US" sz="1600" b="1" dirty="0" smtClean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市民の</a:t>
            </a:r>
            <a:endParaRPr lang="en-US" altLang="ja-JP" sz="1600" b="1" dirty="0" smtClean="0">
              <a:ln w="6350">
                <a:noFill/>
              </a:ln>
              <a:solidFill>
                <a:schemeClr val="accent5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1600" b="1" dirty="0" smtClean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視点</a:t>
            </a:r>
            <a:endParaRPr kumimoji="1" lang="ja-JP" altLang="en-US" sz="1600" b="1" dirty="0">
              <a:ln w="6350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テキスト ボックス 207"/>
          <p:cNvSpPr txBox="1"/>
          <p:nvPr/>
        </p:nvSpPr>
        <p:spPr>
          <a:xfrm>
            <a:off x="4820348" y="3859839"/>
            <a:ext cx="2552065" cy="57975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ja-JP" kern="100" dirty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endParaRPr lang="ja-JP" sz="800" kern="100" dirty="0">
              <a:ln w="6350" cap="flat" cmpd="sng" algn="ctr">
                <a:noFill/>
                <a:prstDash val="solid"/>
                <a:round/>
              </a:ln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6229921" y="4135043"/>
            <a:ext cx="554599" cy="300236"/>
            <a:chOff x="-662932" y="20262"/>
            <a:chExt cx="3338039" cy="1438397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-662932" y="20262"/>
              <a:ext cx="3338039" cy="1438397"/>
              <a:chOff x="-662932" y="20262"/>
              <a:chExt cx="3338039" cy="1438397"/>
            </a:xfrm>
          </p:grpSpPr>
          <p:sp>
            <p:nvSpPr>
              <p:cNvPr id="36" name="テキスト ボックス 17"/>
              <p:cNvSpPr txBox="1"/>
              <p:nvPr/>
            </p:nvSpPr>
            <p:spPr>
              <a:xfrm>
                <a:off x="-662932" y="20262"/>
                <a:ext cx="3338039" cy="143839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600" kern="100" spc="-150" dirty="0" smtClean="0">
                    <a:ln w="12700" cap="rnd" cmpd="sng" algn="ctr">
                      <a:solidFill>
                        <a:srgbClr val="000B22"/>
                      </a:solidFill>
                      <a:prstDash val="solid"/>
                      <a:bevel/>
                    </a:ln>
                    <a:solidFill>
                      <a:srgbClr val="CC0099"/>
                    </a:solidFill>
                    <a:effectLst/>
                    <a:latin typeface="HGP創英角ﾎﾟｯﾌﾟ体" panose="040B0A00000000000000" pitchFamily="50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10</a:t>
                </a:r>
                <a:r>
                  <a:rPr lang="en-US" sz="1600" kern="100" dirty="0" smtClean="0">
                    <a:ln w="12700" cap="rnd" cmpd="sng" algn="ctr">
                      <a:solidFill>
                        <a:srgbClr val="000B22"/>
                      </a:solidFill>
                      <a:prstDash val="solid"/>
                      <a:bevel/>
                    </a:ln>
                    <a:solidFill>
                      <a:srgbClr val="CC0099"/>
                    </a:solidFill>
                    <a:effectLst/>
                    <a:latin typeface="HGP創英角ﾎﾟｯﾌﾟ体" panose="040B0A00000000000000" pitchFamily="50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0</a:t>
                </a:r>
                <a:endParaRPr lang="ja-JP" sz="70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円/楕円 40"/>
              <p:cNvSpPr/>
              <p:nvPr/>
            </p:nvSpPr>
            <p:spPr>
              <a:xfrm>
                <a:off x="1167209" y="723076"/>
                <a:ext cx="36763" cy="49715"/>
              </a:xfrm>
              <a:prstGeom prst="ellipse">
                <a:avLst/>
              </a:prstGeom>
              <a:solidFill>
                <a:srgbClr val="000B22"/>
              </a:solidFill>
              <a:ln w="9525">
                <a:solidFill>
                  <a:srgbClr val="000B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ja-JP" altLang="en-US"/>
              </a:p>
            </p:txBody>
          </p:sp>
        </p:grpSp>
        <p:sp>
          <p:nvSpPr>
            <p:cNvPr id="35" name="円弧 34"/>
            <p:cNvSpPr/>
            <p:nvPr/>
          </p:nvSpPr>
          <p:spPr>
            <a:xfrm rot="10800000">
              <a:off x="1979419" y="971344"/>
              <a:ext cx="0" cy="0"/>
            </a:xfrm>
            <a:prstGeom prst="arc">
              <a:avLst>
                <a:gd name="adj1" fmla="val 11063922"/>
                <a:gd name="adj2" fmla="val 21363295"/>
              </a:avLst>
            </a:prstGeom>
            <a:ln w="1270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</p:grpSp>
      <p:sp>
        <p:nvSpPr>
          <p:cNvPr id="43" name="雲形吹き出し 42"/>
          <p:cNvSpPr/>
          <p:nvPr/>
        </p:nvSpPr>
        <p:spPr>
          <a:xfrm>
            <a:off x="967896" y="3090768"/>
            <a:ext cx="2003223" cy="1276739"/>
          </a:xfrm>
          <a:prstGeom prst="cloudCallout">
            <a:avLst>
              <a:gd name="adj1" fmla="val -14804"/>
              <a:gd name="adj2" fmla="val 1868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tIns="144000" rtlCol="0" anchor="ctr" anchorCtr="1"/>
          <a:lstStyle/>
          <a:p>
            <a:pPr algn="ctr"/>
            <a:r>
              <a:rPr kumimoji="1"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小樽の魅力</a:t>
            </a:r>
            <a:endParaRPr kumimoji="1" lang="ja-JP" alt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4" name="雲形吹き出し 43"/>
          <p:cNvSpPr/>
          <p:nvPr/>
        </p:nvSpPr>
        <p:spPr>
          <a:xfrm>
            <a:off x="2283681" y="1814029"/>
            <a:ext cx="2003223" cy="1276739"/>
          </a:xfrm>
          <a:prstGeom prst="cloudCallout">
            <a:avLst>
              <a:gd name="adj1" fmla="val -14804"/>
              <a:gd name="adj2" fmla="val 18686"/>
            </a:avLst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tIns="144000" rtlCol="0" anchor="ctr" anchorCtr="1"/>
          <a:lstStyle/>
          <a:p>
            <a:pPr algn="ctr"/>
            <a:r>
              <a:rPr kumimoji="1"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これからの</a:t>
            </a:r>
            <a:endParaRPr kumimoji="1" lang="en-US" altLang="ja-JP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取組</a:t>
            </a:r>
            <a:endParaRPr kumimoji="1" lang="ja-JP" alt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5" name="雲形吹き出し 44"/>
          <p:cNvSpPr/>
          <p:nvPr/>
        </p:nvSpPr>
        <p:spPr>
          <a:xfrm>
            <a:off x="3145198" y="3545560"/>
            <a:ext cx="2003223" cy="1276739"/>
          </a:xfrm>
          <a:prstGeom prst="cloudCallout">
            <a:avLst>
              <a:gd name="adj1" fmla="val -14804"/>
              <a:gd name="adj2" fmla="val 1868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tIns="144000" rtlCol="0" anchor="ctr" anchorCtr="1"/>
          <a:lstStyle/>
          <a:p>
            <a:pPr algn="ctr"/>
            <a:r>
              <a:rPr kumimoji="1"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小樽の</a:t>
            </a:r>
            <a:r>
              <a:rPr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課題</a:t>
            </a:r>
            <a:endParaRPr kumimoji="1" lang="en-US" altLang="ja-JP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6" name="雲形吹き出し 45"/>
          <p:cNvSpPr/>
          <p:nvPr/>
        </p:nvSpPr>
        <p:spPr>
          <a:xfrm>
            <a:off x="4650637" y="2052853"/>
            <a:ext cx="2003223" cy="1276739"/>
          </a:xfrm>
          <a:prstGeom prst="cloudCallout">
            <a:avLst>
              <a:gd name="adj1" fmla="val -14804"/>
              <a:gd name="adj2" fmla="val 18686"/>
            </a:avLst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tIns="144000" rtlCol="0" anchor="ctr" anchorCtr="1"/>
          <a:lstStyle/>
          <a:p>
            <a:pPr algn="ctr"/>
            <a:r>
              <a:rPr kumimoji="1"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こんなまちに</a:t>
            </a:r>
            <a:endParaRPr kumimoji="1" lang="en-US" altLang="ja-JP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なってほし</a:t>
            </a:r>
            <a:r>
              <a:rPr lang="ja-JP" alt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</a:t>
            </a:r>
            <a:endParaRPr kumimoji="1" lang="ja-JP" alt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47" name="グループ化 46"/>
          <p:cNvGrpSpPr/>
          <p:nvPr/>
        </p:nvGrpSpPr>
        <p:grpSpPr>
          <a:xfrm>
            <a:off x="8378689" y="4360263"/>
            <a:ext cx="1021437" cy="1175437"/>
            <a:chOff x="7398839" y="1923356"/>
            <a:chExt cx="366677" cy="473595"/>
          </a:xfrm>
          <a:effectLst>
            <a:glow rad="76200">
              <a:srgbClr val="CC0099">
                <a:alpha val="50000"/>
              </a:srgbClr>
            </a:glow>
          </a:effectLst>
        </p:grpSpPr>
        <p:sp>
          <p:nvSpPr>
            <p:cNvPr id="48" name="円/楕円 47"/>
            <p:cNvSpPr/>
            <p:nvPr/>
          </p:nvSpPr>
          <p:spPr>
            <a:xfrm>
              <a:off x="7398839" y="1923356"/>
              <a:ext cx="366677" cy="473595"/>
            </a:xfrm>
            <a:prstGeom prst="ellipse">
              <a:avLst/>
            </a:prstGeom>
            <a:solidFill>
              <a:srgbClr val="FFFF99"/>
            </a:solidFill>
            <a:ln w="222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7476094" y="2099883"/>
              <a:ext cx="29404" cy="45719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7672206" y="2105827"/>
              <a:ext cx="29404" cy="45719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51" name="円弧 50"/>
            <p:cNvSpPr/>
            <p:nvPr/>
          </p:nvSpPr>
          <p:spPr>
            <a:xfrm rot="10800000">
              <a:off x="7482037" y="2171872"/>
              <a:ext cx="204282" cy="146177"/>
            </a:xfrm>
            <a:prstGeom prst="arc">
              <a:avLst>
                <a:gd name="adj1" fmla="val 11063922"/>
                <a:gd name="adj2" fmla="val 21363295"/>
              </a:avLst>
            </a:prstGeom>
            <a:ln w="1905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</p:grpSp>
      <p:sp>
        <p:nvSpPr>
          <p:cNvPr id="52" name="円形吹き出し 51"/>
          <p:cNvSpPr/>
          <p:nvPr/>
        </p:nvSpPr>
        <p:spPr>
          <a:xfrm>
            <a:off x="7889936" y="1782228"/>
            <a:ext cx="1829595" cy="2236021"/>
          </a:xfrm>
          <a:prstGeom prst="wedgeEllipseCallout">
            <a:avLst>
              <a:gd name="adj1" fmla="val -10087"/>
              <a:gd name="adj2" fmla="val 62774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今日は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なってほしい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「おたる」に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ついて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考えたよ</a:t>
            </a:r>
            <a:endParaRPr lang="ja-JP" altLang="en-US" sz="2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3" name="円形吹き出し 52"/>
          <p:cNvSpPr/>
          <p:nvPr/>
        </p:nvSpPr>
        <p:spPr>
          <a:xfrm>
            <a:off x="4038414" y="5147125"/>
            <a:ext cx="3882971" cy="1081288"/>
          </a:xfrm>
          <a:prstGeom prst="wedgeEllipseCallout">
            <a:avLst>
              <a:gd name="adj1" fmla="val 57718"/>
              <a:gd name="adj2" fmla="val -42058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１０年後の「おたる」</a:t>
            </a:r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イメージできたかな？</a:t>
            </a:r>
            <a:endParaRPr lang="ja-JP" altLang="en-US" sz="2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4394554" y="1877559"/>
            <a:ext cx="2540441" cy="1553495"/>
          </a:xfrm>
          <a:prstGeom prst="ellipse">
            <a:avLst/>
          </a:prstGeom>
          <a:noFill/>
          <a:ln w="76200" cmpd="tri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25" name="フッター プレースホルダー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ja-JP" kern="100" smtClean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r>
              <a:rPr lang="ja-JP" altLang="en-US" kern="100" spc="-30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１</a:t>
            </a:r>
            <a:r>
              <a:rPr lang="ja-JP" altLang="en-US" kern="100" spc="-15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００</a:t>
            </a:r>
            <a:endParaRPr lang="ja-JP" altLang="ja-JP" sz="1100" kern="100" spc="-150" dirty="0" smtClean="0">
              <a:ln w="63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CC3399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9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975670" y="1062975"/>
            <a:ext cx="150106" cy="30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463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531593" y="1136150"/>
            <a:ext cx="150106" cy="52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1463">
                <a:latin typeface="Arial" panose="020B0604020202020204" pitchFamily="34" charset="0"/>
              </a:rPr>
              <a:t/>
            </a:r>
            <a:br>
              <a:rPr kumimoji="0" lang="ja-JP" altLang="ja-JP" sz="1463">
                <a:latin typeface="Arial" panose="020B0604020202020204" pitchFamily="34" charset="0"/>
              </a:rPr>
            </a:br>
            <a:endParaRPr kumimoji="0" lang="ja-JP" altLang="ja-JP" sz="1463">
              <a:latin typeface="Arial" panose="020B0604020202020204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975670" y="1434450"/>
            <a:ext cx="150106" cy="30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463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975670" y="1563954"/>
            <a:ext cx="150106" cy="41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ja-JP" sz="731"/>
          </a:p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ja-JP" sz="1463">
              <a:latin typeface="Arial" panose="020B0604020202020204" pitchFamily="34" charset="0"/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 flipV="1">
            <a:off x="813000" y="5466627"/>
            <a:ext cx="82800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flipV="1">
            <a:off x="813000" y="4779053"/>
            <a:ext cx="82800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 flipV="1">
            <a:off x="813000" y="4062557"/>
            <a:ext cx="82800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flipV="1">
            <a:off x="813000" y="3333027"/>
            <a:ext cx="82800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 flipV="1">
            <a:off x="813000" y="2587660"/>
            <a:ext cx="82800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 flipV="1">
            <a:off x="813000" y="1826746"/>
            <a:ext cx="82800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287080" y="253242"/>
            <a:ext cx="228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ＭＥＭＯ </a:t>
            </a:r>
            <a:endParaRPr kumimoji="1" lang="ja-JP" altLang="en-US" sz="20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フッター プレースホルダー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ja-JP" kern="100" smtClean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r>
              <a:rPr lang="ja-JP" altLang="en-US" kern="100" spc="-30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１</a:t>
            </a:r>
            <a:r>
              <a:rPr lang="ja-JP" altLang="en-US" kern="100" spc="-15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００</a:t>
            </a:r>
            <a:endParaRPr lang="ja-JP" altLang="ja-JP" sz="1100" kern="100" spc="-150" dirty="0" smtClean="0">
              <a:ln w="63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CC3399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92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64559" y="204282"/>
            <a:ext cx="2662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 smtClean="0">
                <a:ln w="6350">
                  <a:solidFill>
                    <a:schemeClr val="tx1"/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❤ お願い ❤</a:t>
            </a:r>
            <a:endParaRPr lang="ja-JP" altLang="en-US" sz="3600" b="1" dirty="0">
              <a:ln w="6350">
                <a:solidFill>
                  <a:schemeClr val="tx1"/>
                </a:solidFill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78821" y="1187144"/>
            <a:ext cx="77964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n w="12700">
                  <a:solidFill>
                    <a:schemeClr val="tx1"/>
                  </a:solidFill>
                </a:ln>
                <a:effectLst>
                  <a:glow rad="114300">
                    <a:srgbClr val="99CCFF">
                      <a:alpha val="60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kumimoji="1" lang="ja-JP" altLang="en-US" sz="3200" b="1" dirty="0" smtClean="0">
                <a:ln w="12700">
                  <a:solidFill>
                    <a:schemeClr val="tx1"/>
                  </a:solidFill>
                </a:ln>
                <a:effectLst>
                  <a:glow rad="114300">
                    <a:srgbClr val="99CCFF">
                      <a:alpha val="60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携帯電話・スマートフォン</a:t>
            </a:r>
            <a:r>
              <a:rPr kumimoji="1" lang="ja-JP" altLang="en-US" sz="2800" b="1" dirty="0" smtClean="0">
                <a:ln w="12700"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</a:t>
            </a:r>
            <a:endParaRPr kumimoji="1" lang="en-US" altLang="ja-JP" sz="3600" b="1" dirty="0" smtClean="0">
              <a:ln w="12700"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/>
            <a:r>
              <a:rPr lang="ja-JP" altLang="en-US" sz="3600" b="1" dirty="0" smtClean="0">
                <a:ln w="12700">
                  <a:solidFill>
                    <a:schemeClr val="tx1"/>
                  </a:solidFill>
                </a:ln>
                <a:effectLst>
                  <a:glow rad="114300">
                    <a:srgbClr val="99CCFF">
                      <a:alpha val="60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800" b="1" dirty="0" smtClean="0">
                <a:ln w="12700">
                  <a:noFill/>
                </a:ln>
                <a:effectLst/>
                <a:uFill>
                  <a:solidFill>
                    <a:srgbClr val="92D05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lang="ja-JP" altLang="en-US" sz="3200" b="1" u="dbl" dirty="0" smtClean="0">
                <a:ln w="12700">
                  <a:noFill/>
                </a:ln>
                <a:effectLst/>
                <a:uFill>
                  <a:solidFill>
                    <a:srgbClr val="92D05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音が鳴らないように</a:t>
            </a:r>
            <a:r>
              <a:rPr lang="ja-JP" altLang="en-US" sz="2800" b="1" dirty="0" smtClean="0">
                <a:ln w="12700"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してください</a:t>
            </a:r>
            <a:endParaRPr kumimoji="1" lang="ja-JP" altLang="en-US" b="1" dirty="0">
              <a:ln w="12700"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78821" y="2401602"/>
            <a:ext cx="8702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n w="12700">
                  <a:solidFill>
                    <a:schemeClr val="tx1"/>
                  </a:solidFill>
                </a:ln>
                <a:effectLst>
                  <a:glow rad="114300">
                    <a:srgbClr val="99CCFF">
                      <a:alpha val="60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2800" b="1" dirty="0" smtClean="0">
                <a:ln w="12700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会場内は</a:t>
            </a:r>
            <a:r>
              <a:rPr lang="ja-JP" altLang="en-US" sz="3600" b="1" dirty="0" smtClean="0">
                <a:ln w="12700">
                  <a:solidFill>
                    <a:schemeClr val="tx1"/>
                  </a:solidFill>
                </a:ln>
                <a:effectLst>
                  <a:glow rad="114300">
                    <a:srgbClr val="99CCFF">
                      <a:alpha val="60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禁煙</a:t>
            </a:r>
            <a:r>
              <a:rPr lang="ja-JP" altLang="en-US" sz="2800" b="1" dirty="0" smtClean="0">
                <a:ln w="12700"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です　</a:t>
            </a:r>
            <a:r>
              <a:rPr lang="ja-JP" altLang="en-US" sz="2800" b="1" dirty="0">
                <a:ln w="12700">
                  <a:noFill/>
                </a:ln>
                <a:effectLst/>
                <a:uFill>
                  <a:solidFill>
                    <a:srgbClr val="92D05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800" b="1" dirty="0" smtClean="0">
                <a:ln w="12700">
                  <a:noFill/>
                </a:ln>
                <a:effectLst/>
                <a:uFill>
                  <a:solidFill>
                    <a:srgbClr val="92D05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800" b="1" u="dbl" dirty="0" smtClean="0">
                <a:ln w="12700">
                  <a:noFill/>
                </a:ln>
                <a:effectLst/>
                <a:uFill>
                  <a:solidFill>
                    <a:srgbClr val="92D05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喫煙所は</a:t>
            </a:r>
            <a:r>
              <a:rPr lang="en-US" altLang="ja-JP" sz="2800" b="1" u="dbl" dirty="0">
                <a:ln w="12700">
                  <a:noFill/>
                </a:ln>
                <a:uFill>
                  <a:solidFill>
                    <a:srgbClr val="92D05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lang="ja-JP" altLang="en-US" sz="2800" b="1" u="dbl" dirty="0" smtClean="0">
                <a:ln w="12700">
                  <a:noFill/>
                </a:ln>
                <a:effectLst/>
                <a:uFill>
                  <a:solidFill>
                    <a:srgbClr val="92D05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階です</a:t>
            </a:r>
            <a:endParaRPr kumimoji="1" lang="ja-JP" altLang="en-US" b="1" dirty="0">
              <a:ln w="12700"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74901" y="3166150"/>
            <a:ext cx="6355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ln w="12700">
                  <a:solidFill>
                    <a:schemeClr val="tx1"/>
                  </a:solidFill>
                </a:ln>
                <a:effectLst>
                  <a:glow rad="114300">
                    <a:srgbClr val="99CCFF">
                      <a:alpha val="60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3200" b="1" dirty="0" smtClean="0">
                <a:ln w="12700">
                  <a:solidFill>
                    <a:schemeClr val="tx1"/>
                  </a:solidFill>
                </a:ln>
                <a:effectLst>
                  <a:glow rad="114300">
                    <a:srgbClr val="99CCFF">
                      <a:alpha val="60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飲み物</a:t>
            </a:r>
            <a:r>
              <a:rPr lang="ja-JP" altLang="en-US" sz="2800" b="1" spc="-150" dirty="0" smtClean="0">
                <a:ln w="12700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はお飲みになって構いません</a:t>
            </a:r>
            <a:endParaRPr kumimoji="1" lang="ja-JP" altLang="en-US" b="1" spc="-150" dirty="0">
              <a:ln w="12700"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283" y="2268393"/>
            <a:ext cx="721542" cy="720000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768" y="1016275"/>
            <a:ext cx="720000" cy="72000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2119" y="3034754"/>
            <a:ext cx="720000" cy="720000"/>
          </a:xfrm>
          <a:prstGeom prst="rect">
            <a:avLst/>
          </a:prstGeom>
        </p:spPr>
      </p:pic>
      <p:sp>
        <p:nvSpPr>
          <p:cNvPr id="29" name="角丸四角形吹き出し 28"/>
          <p:cNvSpPr/>
          <p:nvPr/>
        </p:nvSpPr>
        <p:spPr>
          <a:xfrm>
            <a:off x="7907422" y="2669788"/>
            <a:ext cx="1830230" cy="894754"/>
          </a:xfrm>
          <a:prstGeom prst="wedgeRoundRectCallout">
            <a:avLst>
              <a:gd name="adj1" fmla="val -51346"/>
              <a:gd name="adj2" fmla="val 63224"/>
              <a:gd name="adj3" fmla="val 16667"/>
            </a:avLst>
          </a:prstGeom>
          <a:solidFill>
            <a:schemeClr val="accent5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000" spc="-150" dirty="0" smtClean="0">
                <a:ln w="12700">
                  <a:solidFill>
                    <a:schemeClr val="bg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お食事は</a:t>
            </a:r>
            <a:endParaRPr kumimoji="1" lang="en-US" altLang="ja-JP" sz="2000" spc="-150" dirty="0" smtClean="0">
              <a:ln w="12700">
                <a:solidFill>
                  <a:schemeClr val="bg1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000" spc="-150" dirty="0" smtClean="0">
                <a:ln w="12700">
                  <a:solidFill>
                    <a:schemeClr val="bg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ご遠慮ください</a:t>
            </a:r>
            <a:endParaRPr kumimoji="1" lang="ja-JP" altLang="en-US" sz="2000" spc="-150" dirty="0">
              <a:ln w="12700">
                <a:solidFill>
                  <a:schemeClr val="bg1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74901" y="3848666"/>
            <a:ext cx="79072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ln w="12700">
                  <a:solidFill>
                    <a:schemeClr val="tx1"/>
                  </a:solidFill>
                </a:ln>
                <a:effectLst>
                  <a:glow rad="114300">
                    <a:srgbClr val="99CCFF">
                      <a:alpha val="60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2800" b="1" spc="-150" dirty="0" smtClean="0">
                <a:ln w="12700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記録のため、会場の様子を</a:t>
            </a:r>
            <a:r>
              <a:rPr lang="ja-JP" altLang="en-US" sz="3200" b="1" dirty="0" smtClean="0">
                <a:ln w="12700">
                  <a:solidFill>
                    <a:schemeClr val="tx1"/>
                  </a:solidFill>
                </a:ln>
                <a:effectLst>
                  <a:glow rad="114300">
                    <a:srgbClr val="99CCFF">
                      <a:alpha val="60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撮影</a:t>
            </a:r>
            <a:r>
              <a:rPr lang="ja-JP" altLang="en-US" sz="2800" b="1" spc="-150" dirty="0" smtClean="0">
                <a:ln w="12700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します</a:t>
            </a:r>
            <a:endParaRPr lang="en-US" altLang="ja-JP" sz="2800" b="1" spc="-150" dirty="0" smtClean="0">
              <a:ln w="12700">
                <a:noFill/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2800" b="1" spc="-150" dirty="0">
                <a:ln w="12700"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2800" b="1" u="dbl" spc="-150" dirty="0" smtClean="0">
                <a:ln w="12700">
                  <a:noFill/>
                </a:ln>
                <a:effectLst/>
                <a:uFill>
                  <a:solidFill>
                    <a:srgbClr val="92D05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ホームページ等で公開</a:t>
            </a:r>
            <a:r>
              <a:rPr kumimoji="1" lang="ja-JP" altLang="en-US" sz="2800" b="1" spc="-150" dirty="0" smtClean="0">
                <a:ln w="12700"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する場合もありますので</a:t>
            </a:r>
            <a:endParaRPr kumimoji="1" lang="en-US" altLang="ja-JP" sz="2800" b="1" spc="-150" dirty="0" smtClean="0">
              <a:ln w="12700"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/>
            <a:r>
              <a:rPr kumimoji="1" lang="ja-JP" altLang="en-US" sz="2800" b="1" spc="-150" dirty="0" smtClean="0">
                <a:ln w="12700"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ご了承ください</a:t>
            </a:r>
            <a:endParaRPr kumimoji="1" lang="ja-JP" altLang="en-US" sz="1600" b="1" spc="-150" dirty="0">
              <a:ln w="12700"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774660" y="5248575"/>
            <a:ext cx="8280000" cy="1152000"/>
          </a:xfrm>
          <a:prstGeom prst="roundRect">
            <a:avLst>
              <a:gd name="adj" fmla="val 15777"/>
            </a:avLst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sz="1200" b="1" dirty="0" smtClean="0">
              <a:ln w="12700"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lang="en-US" altLang="ja-JP" sz="2800" b="1" dirty="0" smtClean="0">
              <a:ln w="12700"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800" b="1" dirty="0" smtClean="0">
                <a:ln w="12700"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会場</a:t>
            </a:r>
            <a:r>
              <a:rPr lang="ja-JP" altLang="en-US" sz="2800" b="1" dirty="0">
                <a:ln w="12700"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後方に</a:t>
            </a:r>
            <a:r>
              <a:rPr lang="ja-JP" altLang="en-US" sz="3200" b="1" dirty="0">
                <a:ln w="12700">
                  <a:solidFill>
                    <a:schemeClr val="tx1"/>
                  </a:solidFill>
                </a:ln>
                <a:effectLst>
                  <a:glow rad="114300">
                    <a:srgbClr val="99CCFF">
                      <a:alpha val="60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資料コーナー</a:t>
            </a:r>
            <a:r>
              <a:rPr lang="ja-JP" altLang="en-US" sz="2800" b="1" dirty="0">
                <a:ln w="12700"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を用意しています</a:t>
            </a:r>
            <a:endParaRPr lang="ja-JP" altLang="en-US" sz="2800" b="1" spc="-150" dirty="0">
              <a:ln w="12700"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774660" y="5458727"/>
            <a:ext cx="8280000" cy="252000"/>
          </a:xfrm>
          <a:prstGeom prst="roundRect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774659" y="5253030"/>
            <a:ext cx="8280000" cy="360000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 anchorCtr="0"/>
          <a:lstStyle/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お知らせ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スライド番号プレースホルダー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32" name="フッター プレースホルダー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ja-JP" kern="100" smtClean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r>
              <a:rPr lang="ja-JP" altLang="en-US" kern="100" spc="-30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１</a:t>
            </a:r>
            <a:r>
              <a:rPr lang="ja-JP" altLang="en-US" kern="100" spc="-15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００</a:t>
            </a:r>
            <a:endParaRPr lang="ja-JP" altLang="ja-JP" sz="1100" kern="100" spc="-150" dirty="0" smtClean="0">
              <a:ln w="63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CC3399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1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sp>
        <p:nvSpPr>
          <p:cNvPr id="14" name="円/楕円 13"/>
          <p:cNvSpPr/>
          <p:nvPr/>
        </p:nvSpPr>
        <p:spPr bwMode="auto">
          <a:xfrm>
            <a:off x="271264" y="2019579"/>
            <a:ext cx="1800000" cy="1800000"/>
          </a:xfrm>
          <a:prstGeom prst="ellipse">
            <a:avLst/>
          </a:prstGeom>
          <a:solidFill>
            <a:srgbClr val="2E75B6">
              <a:alpha val="49804"/>
            </a:srgbClr>
          </a:solidFill>
          <a:ln w="38100" cmpd="dbl">
            <a:solidFill>
              <a:srgbClr val="2E75B6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 bwMode="auto">
          <a:xfrm>
            <a:off x="2155903" y="2021738"/>
            <a:ext cx="1800000" cy="1800000"/>
          </a:xfrm>
          <a:prstGeom prst="ellipse">
            <a:avLst/>
          </a:prstGeom>
          <a:solidFill>
            <a:srgbClr val="92D050">
              <a:alpha val="60000"/>
            </a:srgbClr>
          </a:solidFill>
          <a:ln w="38100" cmpd="dbl">
            <a:solidFill>
              <a:srgbClr val="92D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4057728" y="2013718"/>
            <a:ext cx="1800000" cy="1800000"/>
          </a:xfrm>
          <a:prstGeom prst="ellipse">
            <a:avLst/>
          </a:prstGeom>
          <a:solidFill>
            <a:srgbClr val="FFFF66">
              <a:alpha val="80000"/>
            </a:srgbClr>
          </a:solidFill>
          <a:ln w="38100" cmpd="dbl">
            <a:solidFill>
              <a:srgbClr val="FFFF66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5934892" y="2013718"/>
            <a:ext cx="1800000" cy="1800000"/>
          </a:xfrm>
          <a:prstGeom prst="ellipse">
            <a:avLst/>
          </a:prstGeom>
          <a:solidFill>
            <a:srgbClr val="FF6600">
              <a:alpha val="40000"/>
            </a:srgbClr>
          </a:solidFill>
          <a:ln w="38100" cmpd="dbl">
            <a:solidFill>
              <a:srgbClr val="FF66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7839287" y="2021738"/>
            <a:ext cx="1800000" cy="1800000"/>
          </a:xfrm>
          <a:prstGeom prst="ellipse">
            <a:avLst/>
          </a:prstGeom>
          <a:solidFill>
            <a:srgbClr val="CC0099">
              <a:alpha val="24706"/>
            </a:srgbClr>
          </a:solidFill>
          <a:ln w="38100" cmpd="dbl">
            <a:solidFill>
              <a:srgbClr val="CC0099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" name="グループ化 20"/>
          <p:cNvGrpSpPr/>
          <p:nvPr/>
        </p:nvGrpSpPr>
        <p:grpSpPr>
          <a:xfrm>
            <a:off x="396538" y="4084774"/>
            <a:ext cx="9085150" cy="1444156"/>
            <a:chOff x="1500188" y="1450180"/>
            <a:chExt cx="9913414" cy="1728001"/>
          </a:xfrm>
        </p:grpSpPr>
        <p:sp>
          <p:nvSpPr>
            <p:cNvPr id="3" name="ホームベース 2"/>
            <p:cNvSpPr/>
            <p:nvPr/>
          </p:nvSpPr>
          <p:spPr>
            <a:xfrm>
              <a:off x="5757514" y="1450181"/>
              <a:ext cx="5656088" cy="1728000"/>
            </a:xfrm>
            <a:prstGeom prst="homePlate">
              <a:avLst>
                <a:gd name="adj" fmla="val 20712"/>
              </a:avLst>
            </a:prstGeom>
            <a:gradFill flip="none" rotWithShape="1">
              <a:gsLst>
                <a:gs pos="0">
                  <a:srgbClr val="FFCCCC"/>
                </a:gs>
                <a:gs pos="100000">
                  <a:srgbClr val="FFFF66"/>
                </a:gs>
              </a:gsLst>
              <a:lin ang="10800000" scaled="1"/>
              <a:tileRect/>
            </a:gra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175500" rIns="74295" bIns="37148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219"/>
                </a:lnSpc>
                <a:spcAft>
                  <a:spcPts val="488"/>
                </a:spcAft>
              </a:pPr>
              <a:endParaRPr lang="en-US" altLang="ja-JP" sz="2400" b="1" kern="100" dirty="0" smtClean="0">
                <a:ln w="19050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1219"/>
                </a:lnSpc>
                <a:spcAft>
                  <a:spcPts val="488"/>
                </a:spcAft>
              </a:pPr>
              <a:r>
                <a:rPr lang="en-US" altLang="ja-JP" sz="2400" b="1" kern="100" dirty="0" smtClean="0">
                  <a:ln w="19050">
                    <a:solidFill>
                      <a:schemeClr val="tx1"/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STEP</a:t>
              </a:r>
              <a:r>
                <a:rPr lang="ja-JP" altLang="en-US" sz="2400" b="1" kern="100" dirty="0" smtClean="0">
                  <a:ln w="19050">
                    <a:solidFill>
                      <a:schemeClr val="tx1"/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３</a:t>
              </a:r>
              <a:endParaRPr lang="en-US" altLang="ja-JP" b="1" kern="100" dirty="0">
                <a:ln w="19050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marR="204827" indent="72747" algn="ctr"/>
              <a:endParaRPr lang="en-US" altLang="ja-JP" sz="500" b="1" kern="100" dirty="0" smtClean="0">
                <a:solidFill>
                  <a:schemeClr val="tx1"/>
                </a:solidFill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marR="204827" indent="72747" algn="ctr"/>
              <a:r>
                <a:rPr lang="ja-JP" altLang="ja-JP" sz="1600" b="1" kern="100" dirty="0" smtClean="0">
                  <a:solidFill>
                    <a:schemeClr val="tx1"/>
                  </a:solidFill>
                  <a:ea typeface="メイリオ" panose="020B0604030504040204" pitchFamily="50" charset="-128"/>
                  <a:cs typeface="Times New Roman" panose="02020603050405020304" pitchFamily="18" charset="0"/>
                </a:rPr>
                <a:t>目指す</a:t>
              </a:r>
              <a:r>
                <a:rPr lang="ja-JP" altLang="ja-JP" sz="1600" b="1" kern="100" dirty="0">
                  <a:solidFill>
                    <a:schemeClr val="tx1"/>
                  </a:solidFill>
                  <a:ea typeface="メイリオ" panose="020B0604030504040204" pitchFamily="50" charset="-128"/>
                  <a:cs typeface="Times New Roman" panose="02020603050405020304" pitchFamily="18" charset="0"/>
                </a:rPr>
                <a:t>まちづくり</a:t>
              </a:r>
              <a:r>
                <a:rPr lang="ja-JP" altLang="en-US" sz="1600" b="1" kern="100" dirty="0">
                  <a:solidFill>
                    <a:schemeClr val="tx1"/>
                  </a:solidFill>
                  <a:ea typeface="メイリオ" panose="020B0604030504040204" pitchFamily="50" charset="-128"/>
                  <a:cs typeface="Times New Roman" panose="02020603050405020304" pitchFamily="18" charset="0"/>
                </a:rPr>
                <a:t>に</a:t>
              </a:r>
              <a:r>
                <a:rPr lang="ja-JP" altLang="ja-JP" sz="1600" b="1" kern="100" dirty="0">
                  <a:solidFill>
                    <a:schemeClr val="tx1"/>
                  </a:solidFill>
                  <a:ea typeface="メイリオ" panose="020B0604030504040204" pitchFamily="50" charset="-128"/>
                  <a:cs typeface="Times New Roman" panose="02020603050405020304" pitchFamily="18" charset="0"/>
                </a:rPr>
                <a:t>ついて</a:t>
              </a:r>
              <a:endParaRPr lang="ja-JP" altLang="ja-JP" sz="1600" kern="100" dirty="0">
                <a:solidFill>
                  <a:schemeClr val="tx1"/>
                </a:solidFill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 marR="204827" indent="72747" algn="ctr"/>
              <a:r>
                <a:rPr lang="ja-JP" altLang="ja-JP" sz="1600" b="1" kern="100" dirty="0" smtClean="0">
                  <a:solidFill>
                    <a:schemeClr val="tx1"/>
                  </a:solidFill>
                  <a:ea typeface="メイリオ" panose="020B0604030504040204" pitchFamily="50" charset="-128"/>
                  <a:cs typeface="Times New Roman" panose="02020603050405020304" pitchFamily="18" charset="0"/>
                </a:rPr>
                <a:t>考えよう</a:t>
              </a:r>
              <a:endParaRPr lang="en-US" altLang="ja-JP" sz="1600" b="1" kern="100" dirty="0" smtClean="0">
                <a:solidFill>
                  <a:schemeClr val="tx1"/>
                </a:solidFill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marR="204827" indent="72747" algn="ctr"/>
              <a:endParaRPr lang="en-US" altLang="ja-JP" sz="900" b="1" kern="100" dirty="0" smtClean="0">
                <a:solidFill>
                  <a:schemeClr val="tx1"/>
                </a:solidFill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marR="204827" indent="72747" algn="ctr"/>
              <a:endParaRPr lang="ja-JP" altLang="ja-JP" kern="100" dirty="0">
                <a:solidFill>
                  <a:schemeClr val="tx1"/>
                </a:solidFill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4" name="ホームベース 3"/>
            <p:cNvSpPr/>
            <p:nvPr/>
          </p:nvSpPr>
          <p:spPr>
            <a:xfrm>
              <a:off x="3222685" y="1450181"/>
              <a:ext cx="2890015" cy="1728000"/>
            </a:xfrm>
            <a:prstGeom prst="homePlate">
              <a:avLst>
                <a:gd name="adj" fmla="val 20386"/>
              </a:avLst>
            </a:prstGeom>
            <a:gradFill flip="none" rotWithShape="1">
              <a:gsLst>
                <a:gs pos="0">
                  <a:srgbClr val="FFFF66"/>
                </a:gs>
                <a:gs pos="100000">
                  <a:srgbClr val="B0DD7F"/>
                </a:gs>
              </a:gsLst>
              <a:lin ang="10800000" scaled="1"/>
              <a:tileRect/>
            </a:gra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175500" rIns="74295" bIns="37148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219"/>
                </a:lnSpc>
                <a:spcAft>
                  <a:spcPts val="488"/>
                </a:spcAft>
              </a:pPr>
              <a:r>
                <a:rPr lang="en-US" altLang="ja-JP" sz="2400" b="1" kern="100" dirty="0" smtClean="0">
                  <a:ln w="19050">
                    <a:solidFill>
                      <a:schemeClr val="tx1"/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STEP</a:t>
              </a:r>
              <a:r>
                <a:rPr lang="ja-JP" altLang="en-US" sz="2400" b="1" kern="100" dirty="0" smtClean="0">
                  <a:ln w="19050">
                    <a:solidFill>
                      <a:schemeClr val="tx1"/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２</a:t>
              </a:r>
              <a:endParaRPr lang="en-US" altLang="ja-JP" sz="2400" b="1" kern="100" dirty="0">
                <a:ln w="19050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endParaRPr lang="en-US" altLang="ja-JP" sz="500" b="1" kern="100" dirty="0" smtClean="0">
                <a:solidFill>
                  <a:schemeClr val="tx1"/>
                </a:solidFill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algn="ctr"/>
              <a:r>
                <a:rPr lang="ja-JP" altLang="ja-JP" sz="1600" b="1" kern="100" dirty="0" smtClean="0">
                  <a:solidFill>
                    <a:schemeClr val="tx1"/>
                  </a:solidFill>
                  <a:ea typeface="メイリオ" panose="020B0604030504040204" pitchFamily="50" charset="-128"/>
                  <a:cs typeface="Times New Roman" panose="02020603050405020304" pitchFamily="18" charset="0"/>
                </a:rPr>
                <a:t>「</a:t>
              </a:r>
              <a:r>
                <a:rPr lang="ja-JP" altLang="ja-JP" sz="1600" b="1" kern="100" dirty="0">
                  <a:solidFill>
                    <a:schemeClr val="tx1"/>
                  </a:solidFill>
                  <a:ea typeface="メイリオ" panose="020B0604030504040204" pitchFamily="50" charset="-128"/>
                  <a:cs typeface="Times New Roman" panose="02020603050405020304" pitchFamily="18" charset="0"/>
                </a:rPr>
                <a:t>おたる」の</a:t>
              </a:r>
              <a:endParaRPr lang="en-US" altLang="ja-JP" sz="1600" b="1" kern="100" dirty="0">
                <a:solidFill>
                  <a:schemeClr val="tx1"/>
                </a:solidFill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algn="ctr"/>
              <a:r>
                <a:rPr lang="ja-JP" altLang="en-US" sz="1600" b="1" kern="100" dirty="0" smtClean="0">
                  <a:solidFill>
                    <a:schemeClr val="tx1"/>
                  </a:solidFill>
                  <a:ea typeface="メイリオ" panose="020B0604030504040204" pitchFamily="50" charset="-128"/>
                  <a:cs typeface="Times New Roman" panose="02020603050405020304" pitchFamily="18" charset="0"/>
                </a:rPr>
                <a:t>未来を描こ</a:t>
              </a:r>
              <a:r>
                <a:rPr lang="ja-JP" altLang="ja-JP" sz="1600" b="1" kern="100" dirty="0" smtClean="0">
                  <a:solidFill>
                    <a:schemeClr val="tx1"/>
                  </a:solidFill>
                  <a:ea typeface="メイリオ" panose="020B0604030504040204" pitchFamily="50" charset="-128"/>
                  <a:cs typeface="Times New Roman" panose="02020603050405020304" pitchFamily="18" charset="0"/>
                </a:rPr>
                <a:t>う</a:t>
              </a:r>
              <a:endParaRPr lang="en-US" altLang="ja-JP" sz="1600" b="1" kern="100" dirty="0" smtClean="0">
                <a:solidFill>
                  <a:schemeClr val="tx1"/>
                </a:solidFill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algn="ctr"/>
              <a:endParaRPr lang="ja-JP" altLang="en-US" sz="1100" dirty="0"/>
            </a:p>
          </p:txBody>
        </p:sp>
        <p:sp>
          <p:nvSpPr>
            <p:cNvPr id="5" name="ホームベース 4"/>
            <p:cNvSpPr/>
            <p:nvPr/>
          </p:nvSpPr>
          <p:spPr>
            <a:xfrm>
              <a:off x="1500188" y="1450180"/>
              <a:ext cx="2102139" cy="1728000"/>
            </a:xfrm>
            <a:prstGeom prst="homePlate">
              <a:avLst>
                <a:gd name="adj" fmla="val 22594"/>
              </a:avLst>
            </a:prstGeom>
            <a:gradFill flip="none" rotWithShape="1">
              <a:gsLst>
                <a:gs pos="0">
                  <a:srgbClr val="FFFF00"/>
                </a:gs>
                <a:gs pos="0">
                  <a:srgbClr val="B0DD7F"/>
                </a:gs>
                <a:gs pos="100000">
                  <a:srgbClr val="99CCFF"/>
                </a:gs>
              </a:gsLst>
              <a:lin ang="10800000" scaled="1"/>
              <a:tileRect/>
            </a:gra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175500" rIns="74295" bIns="37148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219"/>
                </a:lnSpc>
                <a:spcAft>
                  <a:spcPts val="488"/>
                </a:spcAft>
              </a:pPr>
              <a:r>
                <a:rPr lang="en-US" altLang="ja-JP" sz="2400" b="1" kern="100" dirty="0" smtClean="0">
                  <a:ln w="19050">
                    <a:solidFill>
                      <a:schemeClr val="tx1"/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STEP</a:t>
              </a:r>
              <a:r>
                <a:rPr lang="ja-JP" altLang="ja-JP" sz="2400" b="1" kern="100" dirty="0">
                  <a:ln w="19050">
                    <a:solidFill>
                      <a:schemeClr val="tx1"/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１</a:t>
              </a:r>
              <a:endParaRPr lang="en-US" altLang="ja-JP" sz="2400" b="1" kern="100" dirty="0">
                <a:ln w="19050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ja-JP" sz="1600" b="1" kern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「おたる</a:t>
              </a:r>
              <a:r>
                <a:rPr lang="ja-JP" altLang="ja-JP" sz="1600" b="1" kern="1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」</a:t>
              </a:r>
              <a:r>
                <a:rPr lang="ja-JP" altLang="en-US" sz="1600" b="1" kern="1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の</a:t>
              </a:r>
              <a:endParaRPr lang="en-US" altLang="ja-JP" sz="1600" b="1" kern="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ja-JP" sz="1600" b="1" kern="1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これまで</a:t>
              </a:r>
              <a:r>
                <a:rPr lang="ja-JP" altLang="en-US" sz="1600" b="1" kern="1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と</a:t>
              </a:r>
              <a:endParaRPr lang="en-US" altLang="ja-JP" sz="1600" b="1" kern="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1600" b="1" kern="1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今をみつめる</a:t>
              </a:r>
              <a:endParaRPr lang="ja-JP" altLang="en-US" sz="1463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975670" y="1062975"/>
            <a:ext cx="150106" cy="30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463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531593" y="1136150"/>
            <a:ext cx="150106" cy="52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1463">
                <a:latin typeface="Arial" panose="020B0604020202020204" pitchFamily="34" charset="0"/>
              </a:rPr>
              <a:t/>
            </a:r>
            <a:br>
              <a:rPr kumimoji="0" lang="ja-JP" altLang="ja-JP" sz="1463">
                <a:latin typeface="Arial" panose="020B0604020202020204" pitchFamily="34" charset="0"/>
              </a:rPr>
            </a:br>
            <a:endParaRPr kumimoji="0" lang="ja-JP" altLang="ja-JP" sz="1463">
              <a:latin typeface="Arial" panose="020B0604020202020204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975670" y="1434450"/>
            <a:ext cx="150106" cy="30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463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975670" y="1563954"/>
            <a:ext cx="150106" cy="41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ja-JP" sz="731"/>
          </a:p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ja-JP" sz="1463">
              <a:latin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7516" y="962259"/>
            <a:ext cx="4050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ln w="635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76200" dir="2700000" algn="tl" rotWithShape="0">
                    <a:srgbClr val="FFFF00">
                      <a:alpha val="6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全体プログラム</a:t>
            </a:r>
            <a:endParaRPr kumimoji="1" lang="ja-JP" altLang="en-US" sz="3600" b="1" dirty="0">
              <a:ln w="6350"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50800" dist="76200" dir="2700000" algn="tl" rotWithShape="0">
                  <a:srgbClr val="FFFF00">
                    <a:alpha val="60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41217" y="1596305"/>
            <a:ext cx="1150655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3399FF">
                <a:alpha val="49804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>
                <a:ln w="6350">
                  <a:solidFill>
                    <a:schemeClr val="tx1"/>
                  </a:solidFill>
                </a:ln>
                <a:effectLst/>
              </a:rPr>
              <a:t>第１回</a:t>
            </a:r>
            <a:endParaRPr kumimoji="1" lang="ja-JP" altLang="en-US" sz="2400" b="1" dirty="0">
              <a:ln w="6350">
                <a:solidFill>
                  <a:schemeClr val="tx1"/>
                </a:solidFill>
              </a:ln>
              <a:effectLst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975121" y="1608589"/>
            <a:ext cx="1150655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92D05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>
                <a:ln w="6350">
                  <a:solidFill>
                    <a:schemeClr val="tx1"/>
                  </a:solidFill>
                </a:ln>
                <a:effectLst/>
              </a:rPr>
              <a:t>第２回</a:t>
            </a:r>
            <a:endParaRPr kumimoji="1" lang="ja-JP" altLang="en-US" sz="2400" b="1" dirty="0">
              <a:ln w="6350">
                <a:solidFill>
                  <a:schemeClr val="tx1"/>
                </a:solidFill>
              </a:ln>
              <a:effectLst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916812" y="1596304"/>
            <a:ext cx="1150655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FF0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>
                <a:ln w="6350">
                  <a:solidFill>
                    <a:schemeClr val="tx1"/>
                  </a:solidFill>
                </a:ln>
                <a:effectLst/>
              </a:rPr>
              <a:t>第３回</a:t>
            </a:r>
            <a:endParaRPr kumimoji="1" lang="ja-JP" altLang="en-US" sz="2400" b="1" dirty="0">
              <a:ln w="6350">
                <a:solidFill>
                  <a:schemeClr val="tx1"/>
                </a:solidFill>
              </a:ln>
              <a:effectLst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760751" y="1592831"/>
            <a:ext cx="1150655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C000">
                <a:alpha val="7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>
                <a:ln w="6350">
                  <a:solidFill>
                    <a:schemeClr val="tx1"/>
                  </a:solidFill>
                </a:ln>
                <a:effectLst>
                  <a:outerShdw blurRad="50800" dist="38100" dir="5400000" algn="ctr" rotWithShape="0">
                    <a:srgbClr val="FF6600">
                      <a:alpha val="80000"/>
                    </a:srgbClr>
                  </a:outerShdw>
                </a:effectLst>
              </a:rPr>
              <a:t>第４回</a:t>
            </a:r>
            <a:endParaRPr kumimoji="1" lang="ja-JP" altLang="en-US" sz="2400" b="1" dirty="0">
              <a:ln w="6350">
                <a:solidFill>
                  <a:schemeClr val="tx1"/>
                </a:solidFill>
              </a:ln>
              <a:effectLst>
                <a:outerShdw blurRad="50800" dist="38100" dir="5400000" algn="ctr" rotWithShape="0">
                  <a:srgbClr val="FF6600">
                    <a:alpha val="80000"/>
                  </a:srgbClr>
                </a:outerShdw>
              </a:effectLst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720866" y="1592830"/>
            <a:ext cx="1150655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CC0099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>
                <a:ln w="6350">
                  <a:solidFill>
                    <a:schemeClr val="tx1"/>
                  </a:solidFill>
                </a:ln>
                <a:effectLst/>
              </a:rPr>
              <a:t>第５回</a:t>
            </a:r>
            <a:endParaRPr kumimoji="1" lang="ja-JP" altLang="en-US" sz="2400" b="1" dirty="0">
              <a:ln w="6350">
                <a:solidFill>
                  <a:schemeClr val="tx1"/>
                </a:solidFill>
              </a:ln>
              <a:effectLst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6566" y="2208247"/>
            <a:ext cx="203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kumimoji="1"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土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323043" y="2195443"/>
            <a:ext cx="203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24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土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276547" y="2195443"/>
            <a:ext cx="203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kumimoji="1"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土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088125" y="2244346"/>
            <a:ext cx="203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kumimoji="1"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23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土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923083" y="2274421"/>
            <a:ext cx="203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kumimoji="1"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21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土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6537" y="2607641"/>
            <a:ext cx="1645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n w="63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「おたる」のいいところ・わるいところ</a:t>
            </a:r>
            <a:endParaRPr lang="en-US" altLang="ja-JP" b="1" dirty="0">
              <a:ln w="6350">
                <a:solidFill>
                  <a:schemeClr val="tx1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201518" y="2594139"/>
            <a:ext cx="17267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spc="-150" dirty="0" smtClean="0">
                <a:ln w="63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b="1" spc="-150" dirty="0" smtClean="0">
                <a:ln w="63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年後、こんな</a:t>
            </a:r>
            <a:endParaRPr lang="en-US" altLang="ja-JP" b="1" spc="-150" dirty="0" smtClean="0">
              <a:ln w="6350">
                <a:solidFill>
                  <a:schemeClr val="tx1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 smtClean="0">
                <a:ln w="63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「おたる」に</a:t>
            </a:r>
            <a:endParaRPr lang="en-US" altLang="ja-JP" b="1" dirty="0" smtClean="0">
              <a:ln w="6350">
                <a:solidFill>
                  <a:schemeClr val="tx1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 smtClean="0">
                <a:ln w="63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したい</a:t>
            </a:r>
            <a:endParaRPr lang="ja-JP" altLang="en-US" b="1" dirty="0">
              <a:ln w="6350">
                <a:solidFill>
                  <a:schemeClr val="tx1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161847" y="2588826"/>
            <a:ext cx="1645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ln w="63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「おたる</a:t>
            </a:r>
            <a:r>
              <a:rPr lang="ja-JP" altLang="en-US" b="1" dirty="0">
                <a:ln w="63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」のまちづくりのキーワード</a:t>
            </a: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045596" y="2608935"/>
            <a:ext cx="1645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n w="63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「おたる」のみらいづくりのアイデア①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968680" y="2599898"/>
            <a:ext cx="1645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n w="63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「おたる」のみらいづくりの</a:t>
            </a:r>
            <a:r>
              <a:rPr lang="ja-JP" altLang="en-US" b="1" dirty="0" smtClean="0">
                <a:ln w="63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アイデア②</a:t>
            </a:r>
            <a:endParaRPr lang="ja-JP" altLang="en-US" b="1" dirty="0">
              <a:ln w="6350">
                <a:solidFill>
                  <a:schemeClr val="tx1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15" name="フッター プレースホルダー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ja-JP" kern="100" smtClean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r>
              <a:rPr lang="ja-JP" altLang="en-US" kern="100" spc="-30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１</a:t>
            </a:r>
            <a:r>
              <a:rPr lang="ja-JP" altLang="en-US" kern="100" spc="-15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００</a:t>
            </a:r>
            <a:endParaRPr lang="ja-JP" altLang="ja-JP" sz="1100" kern="100" spc="-150" dirty="0" smtClean="0">
              <a:ln w="63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CC3399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39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6" y="0"/>
            <a:ext cx="9906000" cy="6886714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691104" y="1122078"/>
            <a:ext cx="812327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endParaRPr kumimoji="1"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前回のふりかえり</a:t>
            </a:r>
            <a:endParaRPr lang="en-US" altLang="ja-JP" sz="2400" b="1" dirty="0" smtClean="0">
              <a:ln w="12700">
                <a:solidFill>
                  <a:srgbClr val="2E75B6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000" b="1" dirty="0">
              <a:ln w="12700">
                <a:solidFill>
                  <a:srgbClr val="2E75B6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b="1" dirty="0" smtClean="0">
                <a:ln w="12700">
                  <a:solidFill>
                    <a:srgbClr val="2E75B6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lang="ja-JP" altLang="en-US" sz="2800" b="1" kern="100" spc="-150" dirty="0" smtClean="0">
                <a:ln w="12700">
                  <a:solidFill>
                    <a:srgbClr val="2E75B6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今</a:t>
            </a:r>
            <a:r>
              <a:rPr lang="ja-JP" altLang="en-US" sz="2800" b="1" kern="100" spc="-150" dirty="0">
                <a:ln w="12700">
                  <a:solidFill>
                    <a:srgbClr val="2E75B6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の「</a:t>
            </a:r>
            <a:r>
              <a:rPr lang="ja-JP" altLang="ja-JP" sz="2800" b="1" kern="100" spc="-150" dirty="0">
                <a:ln w="12700">
                  <a:solidFill>
                    <a:srgbClr val="2E75B6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おたる</a:t>
            </a:r>
            <a:r>
              <a:rPr lang="ja-JP" altLang="en-US" sz="2800" b="1" kern="100" spc="-150" dirty="0">
                <a:ln w="12700">
                  <a:solidFill>
                    <a:srgbClr val="2E75B6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</a:t>
            </a:r>
            <a:r>
              <a:rPr lang="ja-JP" altLang="ja-JP" sz="2800" b="1" kern="100" spc="-150" dirty="0">
                <a:ln w="12700">
                  <a:solidFill>
                    <a:srgbClr val="2E75B6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のいいところ・わるいところ</a:t>
            </a:r>
            <a:endParaRPr lang="en-US" altLang="ja-JP" sz="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ja-JP" altLang="en-US" sz="2000" b="1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lang="ja-JP" altLang="ja-JP" sz="2800" b="1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グループワーク</a:t>
            </a:r>
            <a:endParaRPr lang="en-US" altLang="ja-JP" sz="2400" b="1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ja-JP" altLang="en-US" sz="2000" b="1" kern="100" spc="-150" dirty="0">
                <a:ln w="12700">
                  <a:solidFill>
                    <a:srgbClr val="2E75B6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000" b="1" kern="100" spc="-150" dirty="0" smtClean="0">
                <a:ln w="12700">
                  <a:solidFill>
                    <a:srgbClr val="2E75B6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800" b="1" kern="100" spc="-150" dirty="0" smtClean="0">
                <a:ln w="12700">
                  <a:solidFill>
                    <a:srgbClr val="2E75B6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１０年後</a:t>
            </a:r>
            <a:r>
              <a:rPr lang="ja-JP" altLang="en-US" sz="2800" b="1" kern="100" spc="-150" dirty="0" smtClean="0">
                <a:ln w="12700">
                  <a:solidFill>
                    <a:srgbClr val="2E75B6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、こんな「おたる」にしたい</a:t>
            </a:r>
            <a:endParaRPr lang="en-US" altLang="ja-JP" sz="2800" b="1" kern="100" spc="-150" dirty="0" smtClean="0">
              <a:ln w="12700">
                <a:solidFill>
                  <a:srgbClr val="2E75B6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en-US" altLang="ja-JP" sz="1400" b="1" kern="100" spc="-150" dirty="0">
              <a:ln w="12700">
                <a:solidFill>
                  <a:srgbClr val="2E75B6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/>
            <a:r>
              <a:rPr lang="ja-JP" altLang="en-US" sz="28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角丸四角形吹き出し 21"/>
          <p:cNvSpPr/>
          <p:nvPr/>
        </p:nvSpPr>
        <p:spPr>
          <a:xfrm>
            <a:off x="4854378" y="1640710"/>
            <a:ext cx="3960000" cy="639196"/>
          </a:xfrm>
          <a:prstGeom prst="wedgeRoundRectCallout">
            <a:avLst>
              <a:gd name="adj1" fmla="val -66167"/>
              <a:gd name="adj2" fmla="val 46217"/>
              <a:gd name="adj3" fmla="val 16667"/>
            </a:avLst>
          </a:prstGeom>
          <a:solidFill>
            <a:srgbClr val="FFFF99">
              <a:alpha val="50196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08000" tIns="72000" rIns="108000" bIns="72000" rtlCol="0" anchor="ctr"/>
          <a:lstStyle/>
          <a:p>
            <a:pPr algn="ctr"/>
            <a:r>
              <a:rPr lang="ja-JP" altLang="en-US" sz="2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おたる</a:t>
            </a:r>
            <a:r>
              <a:rPr lang="ja-JP" altLang="en-US" sz="2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の現状を確認しました</a:t>
            </a:r>
            <a:endParaRPr kumimoji="1" lang="ja-JP" altLang="en-US" sz="2200" b="1" dirty="0"/>
          </a:p>
        </p:txBody>
      </p:sp>
      <p:cxnSp>
        <p:nvCxnSpPr>
          <p:cNvPr id="32" name="直線コネクタ 31"/>
          <p:cNvCxnSpPr/>
          <p:nvPr/>
        </p:nvCxnSpPr>
        <p:spPr>
          <a:xfrm>
            <a:off x="785022" y="2309948"/>
            <a:ext cx="3240000" cy="103"/>
          </a:xfrm>
          <a:prstGeom prst="line">
            <a:avLst/>
          </a:prstGeom>
          <a:ln w="444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円/楕円 32"/>
          <p:cNvSpPr/>
          <p:nvPr/>
        </p:nvSpPr>
        <p:spPr>
          <a:xfrm>
            <a:off x="580174" y="1894285"/>
            <a:ext cx="432000" cy="4320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 anchorCtr="1"/>
          <a:lstStyle/>
          <a:p>
            <a:pPr algn="ctr"/>
            <a:r>
              <a:rPr kumimoji="1" lang="en-US" altLang="ja-JP" sz="2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endParaRPr kumimoji="1" lang="ja-JP" altLang="en-US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34" name="直線コネクタ 33"/>
          <p:cNvCxnSpPr/>
          <p:nvPr/>
        </p:nvCxnSpPr>
        <p:spPr>
          <a:xfrm flipV="1">
            <a:off x="813659" y="4337394"/>
            <a:ext cx="2880000" cy="0"/>
          </a:xfrm>
          <a:prstGeom prst="line">
            <a:avLst/>
          </a:prstGeom>
          <a:ln w="444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円/楕円 34"/>
          <p:cNvSpPr/>
          <p:nvPr/>
        </p:nvSpPr>
        <p:spPr>
          <a:xfrm>
            <a:off x="580174" y="3918068"/>
            <a:ext cx="432000" cy="4320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kumimoji="1"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580174" y="5115875"/>
            <a:ext cx="3725420" cy="506077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kern="1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１６：００ 終了</a:t>
            </a:r>
            <a:r>
              <a:rPr lang="ja-JP" altLang="en-US" sz="2400" b="1" kern="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予定 </a:t>
            </a:r>
            <a:endParaRPr lang="ja-JP" altLang="ja-JP" sz="2400" b="1" kern="100" spc="-150" dirty="0">
              <a:ln w="12700">
                <a:solidFill>
                  <a:srgbClr val="2E75B6"/>
                </a:solidFill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角丸四角形吹き出し 27"/>
          <p:cNvSpPr/>
          <p:nvPr/>
        </p:nvSpPr>
        <p:spPr>
          <a:xfrm>
            <a:off x="4854378" y="3655504"/>
            <a:ext cx="3960000" cy="639196"/>
          </a:xfrm>
          <a:prstGeom prst="wedgeRoundRectCallout">
            <a:avLst>
              <a:gd name="adj1" fmla="val -66855"/>
              <a:gd name="adj2" fmla="val 46217"/>
              <a:gd name="adj3" fmla="val 16667"/>
            </a:avLst>
          </a:prstGeom>
          <a:solidFill>
            <a:srgbClr val="FFFF99">
              <a:alpha val="50196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08000" tIns="72000" rIns="108000" bIns="72000" rtlCol="0" anchor="ctr"/>
          <a:lstStyle/>
          <a:p>
            <a:pPr algn="ctr"/>
            <a:r>
              <a:rPr lang="ja-JP" altLang="en-US" sz="2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１０年後の夢を語ります</a:t>
            </a:r>
            <a:endParaRPr kumimoji="1" lang="ja-JP" altLang="en-US" sz="2200" b="1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21" name="フッター プレースホルダー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ja-JP" kern="100" smtClean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r>
              <a:rPr lang="ja-JP" altLang="en-US" kern="100" spc="-30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１</a:t>
            </a:r>
            <a:r>
              <a:rPr lang="ja-JP" altLang="en-US" kern="100" spc="-15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００</a:t>
            </a:r>
            <a:endParaRPr lang="ja-JP" altLang="ja-JP" sz="1100" kern="100" spc="-150" dirty="0" smtClean="0">
              <a:ln w="63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CC3399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7516" y="962259"/>
            <a:ext cx="3284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ln w="635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76200" dir="2700000" algn="tl" rotWithShape="0">
                    <a:srgbClr val="FFFF00">
                      <a:alpha val="6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本日の流れ</a:t>
            </a:r>
            <a:endParaRPr kumimoji="1" lang="ja-JP" altLang="en-US" sz="3600" b="1" dirty="0">
              <a:ln w="6350"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50800" dist="76200" dir="2700000" algn="tl" rotWithShape="0">
                  <a:srgbClr val="FFFF00">
                    <a:alpha val="60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580174" y="3081185"/>
            <a:ext cx="3725420" cy="506077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kern="1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１３：４５ ～ 休  憩</a:t>
            </a:r>
            <a:endParaRPr lang="ja-JP" altLang="ja-JP" sz="2400" b="1" kern="100" spc="-150" dirty="0">
              <a:ln w="12700">
                <a:solidFill>
                  <a:srgbClr val="2E75B6"/>
                </a:solidFill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393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950196" y="2771132"/>
            <a:ext cx="73599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0663" indent="-220663" algn="just">
              <a:lnSpc>
                <a:spcPct val="150000"/>
              </a:lnSpc>
            </a:pPr>
            <a:r>
              <a:rPr lang="ja-JP" altLang="ja-JP" sz="2800" b="1" dirty="0" smtClean="0">
                <a:ln w="12700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2800" b="1" dirty="0" smtClean="0">
                <a:ln w="12700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ja-JP" altLang="en-US" sz="3600" b="1" spc="670" dirty="0" smtClean="0">
                <a:ln w="19050">
                  <a:solidFill>
                    <a:schemeClr val="tx1"/>
                  </a:solidFill>
                </a:ln>
                <a:solidFill>
                  <a:srgbClr val="70AD4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いいとこ</a:t>
            </a:r>
            <a:r>
              <a:rPr lang="ja-JP" altLang="en-US" sz="3600" b="1" spc="670" dirty="0" smtClean="0">
                <a:ln w="19050">
                  <a:solidFill>
                    <a:schemeClr val="tx1"/>
                  </a:solidFill>
                </a:ln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ろ</a:t>
            </a:r>
            <a:r>
              <a:rPr lang="ja-JP" altLang="en-US" sz="2800" b="1" dirty="0" smtClean="0">
                <a:ln w="12700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」＝</a:t>
            </a:r>
            <a:r>
              <a:rPr lang="ja-JP" altLang="en-US" sz="2800" b="1" dirty="0">
                <a:ln w="12700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800" b="1" spc="600" dirty="0" smtClean="0">
                <a:ln w="12700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おたるの</a:t>
            </a:r>
            <a:r>
              <a:rPr lang="ja-JP" altLang="en-US" sz="3200" b="1" spc="600" dirty="0" smtClean="0">
                <a:ln w="12700">
                  <a:solidFill>
                    <a:schemeClr val="accent6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強み</a:t>
            </a:r>
            <a:endParaRPr lang="ja-JP" altLang="ja-JP" sz="3200" b="1" spc="600" dirty="0">
              <a:ln w="12700">
                <a:solidFill>
                  <a:schemeClr val="accent6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20663" indent="-220663">
              <a:lnSpc>
                <a:spcPct val="150000"/>
              </a:lnSpc>
            </a:pPr>
            <a:r>
              <a:rPr lang="ja-JP" altLang="ja-JP" sz="2800" b="1" dirty="0" smtClean="0">
                <a:ln w="12700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2800" b="1" dirty="0" smtClean="0">
                <a:ln w="12700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ja-JP" altLang="en-US" sz="3600" b="1" dirty="0" smtClean="0">
                <a:ln w="19050">
                  <a:solidFill>
                    <a:schemeClr val="tx1"/>
                  </a:solidFill>
                </a:ln>
                <a:solidFill>
                  <a:srgbClr val="CC00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わるいところ</a:t>
            </a:r>
            <a:r>
              <a:rPr lang="ja-JP" altLang="en-US" sz="2800" b="1" dirty="0" smtClean="0">
                <a:ln w="12700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」＝</a:t>
            </a:r>
            <a:r>
              <a:rPr lang="ja-JP" altLang="en-US" sz="2800" b="1" dirty="0">
                <a:ln w="12700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800" b="1" dirty="0" smtClean="0">
                <a:ln w="12700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解決すべき</a:t>
            </a:r>
            <a:r>
              <a:rPr lang="ja-JP" altLang="en-US" sz="3200" b="1" dirty="0" smtClean="0">
                <a:ln w="12700">
                  <a:solidFill>
                    <a:srgbClr val="CC0099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課題</a:t>
            </a:r>
            <a:endParaRPr lang="en-US" altLang="ja-JP" sz="3200" b="1" dirty="0" smtClean="0">
              <a:ln w="12700">
                <a:solidFill>
                  <a:srgbClr val="CC0099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4359675" y="4381564"/>
            <a:ext cx="540000" cy="46800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98527" y="1782297"/>
            <a:ext cx="8663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spc="-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今の「おたる」の </a:t>
            </a:r>
            <a:r>
              <a:rPr kumimoji="1" lang="ja-JP" altLang="en-US" sz="3600" b="1" spc="-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いいところ・わるいところ</a:t>
            </a:r>
            <a:endParaRPr kumimoji="1" lang="en-US" altLang="ja-JP" sz="3200" b="1" spc="-3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ja-JP" altLang="en-US" sz="2800" u="heavy" dirty="0" smtClean="0">
                <a:uFill>
                  <a:solidFill>
                    <a:srgbClr val="FFFF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現状の課題を整理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553715" y="4960468"/>
            <a:ext cx="6152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「おたる」</a:t>
            </a:r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kumimoji="1" lang="ja-JP" altLang="en-US" sz="2800" b="1" dirty="0" smtClean="0">
                <a:ln w="12700">
                  <a:solidFill>
                    <a:srgbClr val="FFFF00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これから</a:t>
            </a:r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を考える材料</a:t>
            </a: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7" name="雲形吹き出し 46"/>
          <p:cNvSpPr/>
          <p:nvPr/>
        </p:nvSpPr>
        <p:spPr>
          <a:xfrm>
            <a:off x="7855999" y="2336122"/>
            <a:ext cx="1670438" cy="1020867"/>
          </a:xfrm>
          <a:prstGeom prst="cloudCallout">
            <a:avLst>
              <a:gd name="adj1" fmla="val -14804"/>
              <a:gd name="adj2" fmla="val 1868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tIns="144000" rtlCol="0" anchor="ctr" anchorCtr="1"/>
          <a:lstStyle/>
          <a:p>
            <a:pPr algn="ctr"/>
            <a:r>
              <a:rPr kumimoji="1" lang="ja-JP" altLang="en-US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小樽の魅力</a:t>
            </a:r>
            <a:endParaRPr kumimoji="1" lang="ja-JP" altLang="en-US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8" name="雲形吹き出し 47"/>
          <p:cNvSpPr/>
          <p:nvPr/>
        </p:nvSpPr>
        <p:spPr>
          <a:xfrm>
            <a:off x="7855999" y="3952300"/>
            <a:ext cx="1670438" cy="1020867"/>
          </a:xfrm>
          <a:prstGeom prst="cloudCallout">
            <a:avLst>
              <a:gd name="adj1" fmla="val -14804"/>
              <a:gd name="adj2" fmla="val 1868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tIns="144000" rtlCol="0" anchor="ctr" anchorCtr="1"/>
          <a:lstStyle/>
          <a:p>
            <a:pPr algn="ctr"/>
            <a:r>
              <a:rPr kumimoji="1" lang="ja-JP" altLang="en-US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小樽の</a:t>
            </a:r>
            <a:r>
              <a:rPr lang="ja-JP" altLang="en-US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課題</a:t>
            </a:r>
            <a:endParaRPr kumimoji="1" lang="en-US" altLang="ja-JP" sz="20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22" name="フッター プレースホルダー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ja-JP" kern="100" smtClean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r>
              <a:rPr lang="ja-JP" altLang="en-US" kern="100" spc="-30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１</a:t>
            </a:r>
            <a:r>
              <a:rPr lang="ja-JP" altLang="en-US" kern="100" spc="-15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００</a:t>
            </a:r>
            <a:endParaRPr lang="ja-JP" altLang="ja-JP" sz="1100" kern="100" spc="-150" dirty="0" smtClean="0">
              <a:ln w="63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CC3399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7516" y="962259"/>
            <a:ext cx="4414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ln w="635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76200" dir="2700000" algn="tl" rotWithShape="0">
                    <a:srgbClr val="FFFF00">
                      <a:alpha val="6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前回のふりかえり</a:t>
            </a:r>
            <a:endParaRPr kumimoji="1" lang="ja-JP" altLang="en-US" sz="3600" b="1" dirty="0">
              <a:ln w="6350"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50800" dist="76200" dir="2700000" algn="tl" rotWithShape="0">
                  <a:srgbClr val="FFFF00">
                    <a:alpha val="60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01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" y="-17563"/>
            <a:ext cx="9906000" cy="6886714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287079" y="253242"/>
            <a:ext cx="2868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前回のふりかえり</a:t>
            </a:r>
            <a:endParaRPr kumimoji="1" lang="ja-JP" altLang="en-US" sz="20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6" name="雲形吹き出し 65"/>
          <p:cNvSpPr/>
          <p:nvPr/>
        </p:nvSpPr>
        <p:spPr>
          <a:xfrm>
            <a:off x="6381121" y="4481320"/>
            <a:ext cx="1620000" cy="900000"/>
          </a:xfrm>
          <a:prstGeom prst="cloudCallout">
            <a:avLst>
              <a:gd name="adj1" fmla="val -14804"/>
              <a:gd name="adj2" fmla="val 186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tIns="144000" rtlCol="0" anchor="ctr" anchorCtr="1"/>
          <a:lstStyle/>
          <a:p>
            <a:pPr algn="ctr"/>
            <a:r>
              <a:rPr kumimoji="1"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生活基盤</a:t>
            </a:r>
            <a:endParaRPr kumimoji="1" lang="en-US" altLang="ja-JP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9" name="雲形吹き出し 38"/>
          <p:cNvSpPr/>
          <p:nvPr/>
        </p:nvSpPr>
        <p:spPr>
          <a:xfrm>
            <a:off x="4814013" y="4031320"/>
            <a:ext cx="1620000" cy="900000"/>
          </a:xfrm>
          <a:prstGeom prst="cloudCallout">
            <a:avLst>
              <a:gd name="adj1" fmla="val -14804"/>
              <a:gd name="adj2" fmla="val 1868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tIns="144000" rtlCol="0" anchor="ctr" anchorCtr="1"/>
          <a:lstStyle/>
          <a:p>
            <a:pPr algn="ctr"/>
            <a:r>
              <a:rPr kumimoji="1"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市民福祉</a:t>
            </a:r>
            <a:endParaRPr kumimoji="1" lang="en-US" altLang="ja-JP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9" name="雲形吹き出し 58"/>
          <p:cNvSpPr/>
          <p:nvPr/>
        </p:nvSpPr>
        <p:spPr>
          <a:xfrm>
            <a:off x="5234537" y="2969407"/>
            <a:ext cx="1620000" cy="900000"/>
          </a:xfrm>
          <a:prstGeom prst="cloudCallout">
            <a:avLst>
              <a:gd name="adj1" fmla="val -14804"/>
              <a:gd name="adj2" fmla="val 18686"/>
            </a:avLst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tIns="144000" rtlCol="0" anchor="ctr" anchorCtr="1"/>
          <a:lstStyle/>
          <a:p>
            <a:pPr algn="ctr"/>
            <a:r>
              <a:rPr kumimoji="1"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生涯学習</a:t>
            </a:r>
            <a:endParaRPr kumimoji="1" lang="en-US" altLang="ja-JP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ja-JP" kern="100" smtClean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r>
              <a:rPr lang="ja-JP" altLang="en-US" kern="100" spc="-30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１</a:t>
            </a:r>
            <a:r>
              <a:rPr lang="ja-JP" altLang="en-US" kern="100" spc="-15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００</a:t>
            </a:r>
            <a:endParaRPr lang="ja-JP" altLang="ja-JP" sz="1100" kern="100" spc="-150" dirty="0" smtClean="0">
              <a:ln w="63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CC3399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5" name="雲形吹き出し 44"/>
          <p:cNvSpPr/>
          <p:nvPr/>
        </p:nvSpPr>
        <p:spPr bwMode="ltGray">
          <a:xfrm>
            <a:off x="7716175" y="3632148"/>
            <a:ext cx="1620000" cy="900000"/>
          </a:xfrm>
          <a:prstGeom prst="cloudCallout">
            <a:avLst>
              <a:gd name="adj1" fmla="val -14804"/>
              <a:gd name="adj2" fmla="val 18686"/>
            </a:avLst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tIns="144000" rtlCol="0" anchor="ctr" anchorCtr="1"/>
          <a:lstStyle/>
          <a:p>
            <a:pPr algn="ctr"/>
            <a:r>
              <a:rPr kumimoji="1"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産業振興</a:t>
            </a:r>
            <a:endParaRPr kumimoji="1" lang="en-US" altLang="ja-JP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6" name="雲形吹き出し 45"/>
          <p:cNvSpPr/>
          <p:nvPr/>
        </p:nvSpPr>
        <p:spPr bwMode="ltGray">
          <a:xfrm>
            <a:off x="7102933" y="2732148"/>
            <a:ext cx="1620000" cy="900000"/>
          </a:xfrm>
          <a:prstGeom prst="cloudCallout">
            <a:avLst>
              <a:gd name="adj1" fmla="val -14804"/>
              <a:gd name="adj2" fmla="val 18686"/>
            </a:avLst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tIns="144000" rtlCol="0" anchor="ctr" anchorCtr="1"/>
          <a:lstStyle/>
          <a:p>
            <a:pPr algn="ctr"/>
            <a:r>
              <a:rPr kumimoji="1"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環境保全</a:t>
            </a:r>
            <a:endParaRPr kumimoji="1" lang="en-US" altLang="ja-JP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0786" y="1160973"/>
            <a:ext cx="873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spc="-150" dirty="0" smtClean="0">
                <a:ln w="63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第６次小樽市総合計画</a:t>
            </a:r>
            <a:r>
              <a:rPr kumimoji="1" lang="ja-JP" altLang="en-US" sz="2400" b="1" spc="-150" dirty="0" smtClean="0">
                <a:ln w="63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ja-JP" altLang="en-US" sz="2800" b="1" spc="-150" dirty="0" smtClean="0">
                <a:ln w="63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ja-JP" altLang="en-US" sz="2800" b="1" spc="-150" dirty="0" smtClean="0">
                <a:ln w="63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まちづくり５つのテーマ」</a:t>
            </a:r>
            <a:r>
              <a:rPr lang="ja-JP" altLang="en-US" sz="2400" b="1" spc="-150" dirty="0" smtClean="0">
                <a:ln w="63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で分類</a:t>
            </a:r>
            <a:endParaRPr kumimoji="1" lang="ja-JP" altLang="en-US" sz="2400" b="1" spc="-150" dirty="0">
              <a:ln w="6350">
                <a:solidFill>
                  <a:schemeClr val="accent5">
                    <a:lumMod val="60000"/>
                    <a:lumOff val="40000"/>
                  </a:schemeClr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820828" y="1951876"/>
            <a:ext cx="25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n w="19050">
                  <a:solidFill>
                    <a:schemeClr val="tx1"/>
                  </a:solidFill>
                </a:ln>
                <a:solidFill>
                  <a:srgbClr val="70AD4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いい</a:t>
            </a:r>
            <a:r>
              <a:rPr lang="ja-JP" altLang="en-US" sz="2800" b="1" dirty="0" smtClean="0">
                <a:ln w="19050">
                  <a:solidFill>
                    <a:schemeClr val="tx1"/>
                  </a:solidFill>
                </a:ln>
                <a:solidFill>
                  <a:srgbClr val="70AD4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とこ</a:t>
            </a:r>
            <a:r>
              <a:rPr lang="ja-JP" alt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ろ</a:t>
            </a:r>
            <a:endParaRPr kumimoji="1" lang="ja-JP" altLang="en-US" sz="2800" dirty="0">
              <a:ln w="19050">
                <a:noFill/>
              </a:ln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820828" y="3887293"/>
            <a:ext cx="25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n w="19050">
                  <a:solidFill>
                    <a:schemeClr val="tx1"/>
                  </a:solidFill>
                </a:ln>
                <a:solidFill>
                  <a:srgbClr val="CC00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わるい</a:t>
            </a:r>
            <a:r>
              <a:rPr lang="ja-JP" altLang="en-US" sz="2800" b="1" dirty="0" smtClean="0">
                <a:ln w="19050">
                  <a:solidFill>
                    <a:schemeClr val="tx1"/>
                  </a:solidFill>
                </a:ln>
                <a:solidFill>
                  <a:srgbClr val="CC00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ところ</a:t>
            </a:r>
            <a:endParaRPr lang="ja-JP" altLang="en-US" sz="2800" dirty="0">
              <a:ln w="19050">
                <a:noFill/>
              </a:ln>
            </a:endParaRPr>
          </a:p>
        </p:txBody>
      </p:sp>
      <p:sp>
        <p:nvSpPr>
          <p:cNvPr id="49" name="メモ 48"/>
          <p:cNvSpPr/>
          <p:nvPr/>
        </p:nvSpPr>
        <p:spPr>
          <a:xfrm>
            <a:off x="1142882" y="2483975"/>
            <a:ext cx="1620000" cy="900000"/>
          </a:xfrm>
          <a:prstGeom prst="foldedCorner">
            <a:avLst>
              <a:gd name="adj" fmla="val 24655"/>
            </a:avLst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rtlCol="0" anchor="ctr" anchorCtr="1"/>
          <a:lstStyle/>
          <a:p>
            <a:pPr algn="ctr"/>
            <a:endParaRPr kumimoji="1" lang="en-US" altLang="ja-JP" sz="12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タイトル</a:t>
            </a:r>
            <a:endParaRPr kumimoji="1" lang="en-US" altLang="ja-JP" sz="24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2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93</a:t>
            </a:r>
            <a:r>
              <a:rPr lang="ja-JP" altLang="en-US" sz="2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件</a:t>
            </a:r>
            <a:endParaRPr kumimoji="1" lang="ja-JP" altLang="en-US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0" name="メモ 49"/>
          <p:cNvSpPr/>
          <p:nvPr/>
        </p:nvSpPr>
        <p:spPr>
          <a:xfrm>
            <a:off x="2879928" y="2483975"/>
            <a:ext cx="1620000" cy="90000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意 見</a:t>
            </a:r>
            <a:endParaRPr kumimoji="1" lang="en-US" altLang="ja-JP" sz="24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2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405</a:t>
            </a:r>
            <a:r>
              <a:rPr lang="ja-JP" altLang="en-US" sz="2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件</a:t>
            </a:r>
            <a:endParaRPr kumimoji="1" lang="ja-JP" altLang="en-US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1" name="メモ 50"/>
          <p:cNvSpPr/>
          <p:nvPr/>
        </p:nvSpPr>
        <p:spPr>
          <a:xfrm>
            <a:off x="1142882" y="4422864"/>
            <a:ext cx="1620000" cy="900000"/>
          </a:xfrm>
          <a:prstGeom prst="foldedCorner">
            <a:avLst>
              <a:gd name="adj" fmla="val 24655"/>
            </a:avLst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rtlCol="0" anchor="ctr" anchorCtr="1"/>
          <a:lstStyle/>
          <a:p>
            <a:pPr algn="ctr"/>
            <a:endParaRPr kumimoji="1" lang="en-US" altLang="ja-JP" sz="12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タイトル</a:t>
            </a:r>
            <a:endParaRPr kumimoji="1" lang="en-US" altLang="ja-JP" sz="24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2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98</a:t>
            </a:r>
            <a:r>
              <a:rPr lang="ja-JP" altLang="en-US" sz="2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件</a:t>
            </a:r>
            <a:endParaRPr kumimoji="1" lang="ja-JP" altLang="en-US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2" name="メモ 51"/>
          <p:cNvSpPr/>
          <p:nvPr/>
        </p:nvSpPr>
        <p:spPr>
          <a:xfrm>
            <a:off x="2879928" y="4422864"/>
            <a:ext cx="1620000" cy="90000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意 見</a:t>
            </a:r>
            <a:endParaRPr kumimoji="1" lang="en-US" altLang="ja-JP" sz="24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2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450</a:t>
            </a:r>
            <a:r>
              <a:rPr lang="ja-JP" altLang="en-US" sz="2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件</a:t>
            </a:r>
            <a:endParaRPr kumimoji="1" lang="ja-JP" altLang="en-US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078710" y="2282148"/>
            <a:ext cx="1764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５つのテーマ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853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" y="-17563"/>
            <a:ext cx="9906000" cy="6886714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287079" y="253242"/>
            <a:ext cx="2868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前回のふりかえり</a:t>
            </a:r>
            <a:endParaRPr kumimoji="1" lang="ja-JP" altLang="en-US" sz="20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79361" y="924157"/>
            <a:ext cx="2001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n w="19050">
                  <a:solidFill>
                    <a:schemeClr val="tx1"/>
                  </a:solidFill>
                </a:ln>
                <a:solidFill>
                  <a:srgbClr val="70AD4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いいとこ</a:t>
            </a:r>
            <a:r>
              <a:rPr lang="ja-JP" altLang="en-US" sz="2800" b="1" dirty="0">
                <a:ln w="19050">
                  <a:solidFill>
                    <a:schemeClr val="tx1"/>
                  </a:solidFill>
                </a:ln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ろ</a:t>
            </a:r>
            <a:endParaRPr kumimoji="1" lang="ja-JP" altLang="en-US" sz="2800" dirty="0"/>
          </a:p>
        </p:txBody>
      </p:sp>
      <p:sp>
        <p:nvSpPr>
          <p:cNvPr id="42" name="線吹き出し 1 (枠付き) 41"/>
          <p:cNvSpPr/>
          <p:nvPr/>
        </p:nvSpPr>
        <p:spPr>
          <a:xfrm>
            <a:off x="2471794" y="4175967"/>
            <a:ext cx="1368000" cy="380480"/>
          </a:xfrm>
          <a:prstGeom prst="borderCallout1">
            <a:avLst>
              <a:gd name="adj1" fmla="val -2668"/>
              <a:gd name="adj2" fmla="val 98535"/>
              <a:gd name="adj3" fmla="val 168690"/>
              <a:gd name="adj4" fmla="val 187332"/>
            </a:avLst>
          </a:prstGeom>
          <a:ln w="190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みやすさ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3" name="線吹き出し 1 (枠付き) 42"/>
          <p:cNvSpPr/>
          <p:nvPr/>
        </p:nvSpPr>
        <p:spPr>
          <a:xfrm>
            <a:off x="3231832" y="3254806"/>
            <a:ext cx="612000" cy="380480"/>
          </a:xfrm>
          <a:prstGeom prst="borderCallout1">
            <a:avLst>
              <a:gd name="adj1" fmla="val 263"/>
              <a:gd name="adj2" fmla="val 97222"/>
              <a:gd name="adj3" fmla="val 35012"/>
              <a:gd name="adj4" fmla="val 286463"/>
            </a:avLst>
          </a:prstGeom>
          <a:ln w="190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病院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4" name="線吹き出し 1 (枠付き) 43"/>
          <p:cNvSpPr/>
          <p:nvPr/>
        </p:nvSpPr>
        <p:spPr>
          <a:xfrm>
            <a:off x="959006" y="5038396"/>
            <a:ext cx="2880000" cy="380480"/>
          </a:xfrm>
          <a:prstGeom prst="borderCallout1">
            <a:avLst>
              <a:gd name="adj1" fmla="val 263"/>
              <a:gd name="adj2" fmla="val 99577"/>
              <a:gd name="adj3" fmla="val -66812"/>
              <a:gd name="adj4" fmla="val 141163"/>
            </a:avLst>
          </a:prstGeom>
          <a:ln w="190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災害が少なく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治安が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良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1" name="線吹き出し 1 (枠付き) 40"/>
          <p:cNvSpPr/>
          <p:nvPr/>
        </p:nvSpPr>
        <p:spPr>
          <a:xfrm>
            <a:off x="2717891" y="4605115"/>
            <a:ext cx="1116000" cy="380480"/>
          </a:xfrm>
          <a:prstGeom prst="borderCallout1">
            <a:avLst>
              <a:gd name="adj1" fmla="val -2668"/>
              <a:gd name="adj2" fmla="val 99470"/>
              <a:gd name="adj3" fmla="val 54029"/>
              <a:gd name="adj4" fmla="val 203408"/>
            </a:avLst>
          </a:prstGeom>
          <a:ln w="190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交通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機関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121047" y="885412"/>
            <a:ext cx="2423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ln w="19050">
                  <a:solidFill>
                    <a:schemeClr val="tx1"/>
                  </a:solidFill>
                </a:ln>
                <a:solidFill>
                  <a:srgbClr val="CC00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わるいところ</a:t>
            </a:r>
            <a:endParaRPr kumimoji="1" lang="ja-JP" altLang="en-US" sz="2800" dirty="0"/>
          </a:p>
        </p:txBody>
      </p:sp>
      <p:sp>
        <p:nvSpPr>
          <p:cNvPr id="58" name="線吹き出し 1 (枠付き) 57"/>
          <p:cNvSpPr/>
          <p:nvPr/>
        </p:nvSpPr>
        <p:spPr>
          <a:xfrm>
            <a:off x="6098286" y="1903018"/>
            <a:ext cx="2628000" cy="688256"/>
          </a:xfrm>
          <a:prstGeom prst="borderCallout1">
            <a:avLst>
              <a:gd name="adj1" fmla="val -1282"/>
              <a:gd name="adj2" fmla="val 257"/>
              <a:gd name="adj3" fmla="val 21008"/>
              <a:gd name="adj4" fmla="val -39535"/>
            </a:avLst>
          </a:prstGeom>
          <a:ln w="19050">
            <a:solidFill>
              <a:srgbClr val="66CC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文化・スポーツ施設が充実していない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0" name="線吹き出し 1 (枠付き) 59"/>
          <p:cNvSpPr/>
          <p:nvPr/>
        </p:nvSpPr>
        <p:spPr>
          <a:xfrm>
            <a:off x="6087261" y="3635286"/>
            <a:ext cx="612000" cy="380480"/>
          </a:xfrm>
          <a:prstGeom prst="borderCallout1">
            <a:avLst>
              <a:gd name="adj1" fmla="val 263"/>
              <a:gd name="adj2" fmla="val 1450"/>
              <a:gd name="adj3" fmla="val -58109"/>
              <a:gd name="adj4" fmla="val -192588"/>
            </a:avLst>
          </a:prstGeom>
          <a:ln w="190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医療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1" name="線吹き出し 1 (枠付き) 60"/>
          <p:cNvSpPr/>
          <p:nvPr/>
        </p:nvSpPr>
        <p:spPr>
          <a:xfrm>
            <a:off x="6087261" y="3217209"/>
            <a:ext cx="1368000" cy="380480"/>
          </a:xfrm>
          <a:prstGeom prst="borderCallout1">
            <a:avLst>
              <a:gd name="adj1" fmla="val 263"/>
              <a:gd name="adj2" fmla="val 1450"/>
              <a:gd name="adj3" fmla="val 69233"/>
              <a:gd name="adj4" fmla="val -104044"/>
            </a:avLst>
          </a:prstGeom>
          <a:ln w="190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子育て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環境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3" name="線吹き出し 1 (枠付き) 62"/>
          <p:cNvSpPr/>
          <p:nvPr/>
        </p:nvSpPr>
        <p:spPr>
          <a:xfrm>
            <a:off x="6087261" y="4605115"/>
            <a:ext cx="1368000" cy="380480"/>
          </a:xfrm>
          <a:prstGeom prst="borderCallout1">
            <a:avLst>
              <a:gd name="adj1" fmla="val -260"/>
              <a:gd name="adj2" fmla="val 274"/>
              <a:gd name="adj3" fmla="val 51815"/>
              <a:gd name="adj4" fmla="val -109599"/>
            </a:avLst>
          </a:prstGeom>
          <a:ln w="190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道路の問題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4" name="線吹き出し 1 (枠付き) 63"/>
          <p:cNvSpPr/>
          <p:nvPr/>
        </p:nvSpPr>
        <p:spPr>
          <a:xfrm>
            <a:off x="6075678" y="5034263"/>
            <a:ext cx="2880000" cy="380480"/>
          </a:xfrm>
          <a:prstGeom prst="borderCallout1">
            <a:avLst>
              <a:gd name="adj1" fmla="val 4141"/>
              <a:gd name="adj2" fmla="val 98"/>
              <a:gd name="adj3" fmla="val -64741"/>
              <a:gd name="adj4" fmla="val -40504"/>
            </a:avLst>
          </a:prstGeom>
          <a:ln w="190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空き家が多く家賃が高い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5" name="線吹き出し 1 (枠付き) 64"/>
          <p:cNvSpPr/>
          <p:nvPr/>
        </p:nvSpPr>
        <p:spPr>
          <a:xfrm>
            <a:off x="6075678" y="4175967"/>
            <a:ext cx="1368000" cy="380480"/>
          </a:xfrm>
          <a:prstGeom prst="borderCallout1">
            <a:avLst>
              <a:gd name="adj1" fmla="val -965"/>
              <a:gd name="adj2" fmla="val -1633"/>
              <a:gd name="adj3" fmla="val 164903"/>
              <a:gd name="adj4" fmla="val -74898"/>
            </a:avLst>
          </a:prstGeom>
          <a:ln w="190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除雪が大変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6" name="雲形吹き出し 65"/>
          <p:cNvSpPr/>
          <p:nvPr/>
        </p:nvSpPr>
        <p:spPr>
          <a:xfrm>
            <a:off x="4150576" y="4350156"/>
            <a:ext cx="1620000" cy="900000"/>
          </a:xfrm>
          <a:prstGeom prst="cloudCallout">
            <a:avLst>
              <a:gd name="adj1" fmla="val -14804"/>
              <a:gd name="adj2" fmla="val 186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tIns="144000" rtlCol="0" anchor="ctr" anchorCtr="1"/>
          <a:lstStyle/>
          <a:p>
            <a:pPr algn="ctr"/>
            <a:r>
              <a:rPr kumimoji="1"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生活基盤</a:t>
            </a:r>
            <a:endParaRPr kumimoji="1" lang="en-US" altLang="ja-JP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7" name="線吹き出し 1 (枠付き) 66"/>
          <p:cNvSpPr/>
          <p:nvPr/>
        </p:nvSpPr>
        <p:spPr>
          <a:xfrm>
            <a:off x="1709891" y="2083377"/>
            <a:ext cx="2124000" cy="380480"/>
          </a:xfrm>
          <a:prstGeom prst="borderCallout1">
            <a:avLst>
              <a:gd name="adj1" fmla="val 4580"/>
              <a:gd name="adj2" fmla="val 97384"/>
              <a:gd name="adj3" fmla="val 2087"/>
              <a:gd name="adj4" fmla="val 154999"/>
            </a:avLst>
          </a:prstGeom>
          <a:ln w="19050">
            <a:solidFill>
              <a:srgbClr val="66CC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歴史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文化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があ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る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ja-JP" kern="100" smtClean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r>
              <a:rPr lang="ja-JP" altLang="en-US" kern="100" spc="-30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１</a:t>
            </a:r>
            <a:r>
              <a:rPr lang="ja-JP" altLang="en-US" kern="100" spc="-15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００</a:t>
            </a:r>
            <a:endParaRPr lang="ja-JP" altLang="ja-JP" sz="1100" kern="100" spc="-150" dirty="0" smtClean="0">
              <a:ln w="63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CC3399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2" name="線吹き出し 1 (枠付き) 21"/>
          <p:cNvSpPr/>
          <p:nvPr/>
        </p:nvSpPr>
        <p:spPr>
          <a:xfrm>
            <a:off x="656823" y="1670392"/>
            <a:ext cx="3187009" cy="380480"/>
          </a:xfrm>
          <a:prstGeom prst="borderCallout1">
            <a:avLst>
              <a:gd name="adj1" fmla="val 4580"/>
              <a:gd name="adj2" fmla="val 97384"/>
              <a:gd name="adj3" fmla="val 116925"/>
              <a:gd name="adj4" fmla="val 140787"/>
            </a:avLst>
          </a:prstGeom>
          <a:ln w="19050">
            <a:solidFill>
              <a:srgbClr val="66CC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文化・レジャーを楽しめる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線吹き出し 1 (枠付き) 22"/>
          <p:cNvSpPr/>
          <p:nvPr/>
        </p:nvSpPr>
        <p:spPr>
          <a:xfrm>
            <a:off x="6087261" y="1473870"/>
            <a:ext cx="3132000" cy="380480"/>
          </a:xfrm>
          <a:prstGeom prst="borderCallout1">
            <a:avLst>
              <a:gd name="adj1" fmla="val -1282"/>
              <a:gd name="adj2" fmla="val 257"/>
              <a:gd name="adj3" fmla="val 155522"/>
              <a:gd name="adj4" fmla="val -34460"/>
            </a:avLst>
          </a:prstGeom>
          <a:ln w="19050">
            <a:solidFill>
              <a:srgbClr val="66CC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教育環境が充実していない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" name="線吹き出し 1 (枠付き) 23"/>
          <p:cNvSpPr/>
          <p:nvPr/>
        </p:nvSpPr>
        <p:spPr>
          <a:xfrm>
            <a:off x="6087261" y="2800768"/>
            <a:ext cx="1620000" cy="380480"/>
          </a:xfrm>
          <a:prstGeom prst="borderCallout1">
            <a:avLst>
              <a:gd name="adj1" fmla="val 263"/>
              <a:gd name="adj2" fmla="val 1450"/>
              <a:gd name="adj3" fmla="val 177550"/>
              <a:gd name="adj4" fmla="val -74995"/>
            </a:avLst>
          </a:prstGeom>
          <a:ln w="190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高齢者が多い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9" name="雲形吹き出し 58"/>
          <p:cNvSpPr/>
          <p:nvPr/>
        </p:nvSpPr>
        <p:spPr>
          <a:xfrm>
            <a:off x="4150576" y="1601432"/>
            <a:ext cx="1620000" cy="900000"/>
          </a:xfrm>
          <a:prstGeom prst="cloudCallout">
            <a:avLst>
              <a:gd name="adj1" fmla="val -14804"/>
              <a:gd name="adj2" fmla="val 18686"/>
            </a:avLst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tIns="144000" rtlCol="0" anchor="ctr" anchorCtr="1"/>
          <a:lstStyle/>
          <a:p>
            <a:pPr algn="ctr"/>
            <a:r>
              <a:rPr kumimoji="1"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生涯学習</a:t>
            </a:r>
            <a:endParaRPr kumimoji="1" lang="en-US" altLang="ja-JP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9" name="雲形吹き出し 38"/>
          <p:cNvSpPr/>
          <p:nvPr/>
        </p:nvSpPr>
        <p:spPr>
          <a:xfrm>
            <a:off x="4150576" y="2975794"/>
            <a:ext cx="1620000" cy="900000"/>
          </a:xfrm>
          <a:prstGeom prst="cloudCallout">
            <a:avLst>
              <a:gd name="adj1" fmla="val -14804"/>
              <a:gd name="adj2" fmla="val 1868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tIns="144000" rtlCol="0" anchor="ctr" anchorCtr="1"/>
          <a:lstStyle/>
          <a:p>
            <a:pPr algn="ctr"/>
            <a:r>
              <a:rPr kumimoji="1"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市民福祉</a:t>
            </a:r>
            <a:endParaRPr kumimoji="1" lang="en-US" altLang="ja-JP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913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17"/>
            <a:ext cx="9906000" cy="6886714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287079" y="253242"/>
            <a:ext cx="2868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前回のふりかえり</a:t>
            </a:r>
            <a:endParaRPr kumimoji="1" lang="ja-JP" altLang="en-US" sz="20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7" name="線吹き出し 1 (枠付き) 46"/>
          <p:cNvSpPr/>
          <p:nvPr/>
        </p:nvSpPr>
        <p:spPr>
          <a:xfrm>
            <a:off x="6048605" y="1527860"/>
            <a:ext cx="1363145" cy="380480"/>
          </a:xfrm>
          <a:prstGeom prst="borderCallout1">
            <a:avLst>
              <a:gd name="adj1" fmla="val 4815"/>
              <a:gd name="adj2" fmla="val -152"/>
              <a:gd name="adj3" fmla="val 181006"/>
              <a:gd name="adj4" fmla="val -85154"/>
            </a:avLst>
          </a:prstGeom>
          <a:ln w="19050">
            <a:solidFill>
              <a:srgbClr val="FF66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経済や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雇用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8" name="線吹き出し 1 (枠付き) 47"/>
          <p:cNvSpPr/>
          <p:nvPr/>
        </p:nvSpPr>
        <p:spPr>
          <a:xfrm>
            <a:off x="6048605" y="1939216"/>
            <a:ext cx="2376000" cy="380480"/>
          </a:xfrm>
          <a:prstGeom prst="borderCallout1">
            <a:avLst>
              <a:gd name="adj1" fmla="val 1403"/>
              <a:gd name="adj2" fmla="val 66"/>
              <a:gd name="adj3" fmla="val 48170"/>
              <a:gd name="adj4" fmla="val -47780"/>
            </a:avLst>
          </a:prstGeom>
          <a:ln w="19050">
            <a:solidFill>
              <a:srgbClr val="FF66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観光の課題や問題点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2" name="線吹き出し 1 (枠付き) 51"/>
          <p:cNvSpPr/>
          <p:nvPr/>
        </p:nvSpPr>
        <p:spPr>
          <a:xfrm>
            <a:off x="6050122" y="3088849"/>
            <a:ext cx="1361628" cy="380480"/>
          </a:xfrm>
          <a:prstGeom prst="borderCallout1">
            <a:avLst>
              <a:gd name="adj1" fmla="val -1937"/>
              <a:gd name="adj2" fmla="val -433"/>
              <a:gd name="adj3" fmla="val 126355"/>
              <a:gd name="adj4" fmla="val -80809"/>
            </a:avLst>
          </a:prstGeom>
          <a:ln w="19050">
            <a:solidFill>
              <a:srgbClr val="CC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自然・環境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4" name="線吹き出し 1 (枠付き) 53"/>
          <p:cNvSpPr/>
          <p:nvPr/>
        </p:nvSpPr>
        <p:spPr>
          <a:xfrm>
            <a:off x="6050122" y="3537651"/>
            <a:ext cx="3636000" cy="380480"/>
          </a:xfrm>
          <a:prstGeom prst="borderCallout1">
            <a:avLst>
              <a:gd name="adj1" fmla="val 2951"/>
              <a:gd name="adj2" fmla="val -322"/>
              <a:gd name="adj3" fmla="val 4360"/>
              <a:gd name="adj4" fmla="val -25530"/>
            </a:avLst>
          </a:prstGeom>
          <a:ln w="19050">
            <a:solidFill>
              <a:srgbClr val="CC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公園の整備が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行き届いていな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7" name="線吹き出し 1 (枠付き) 66"/>
          <p:cNvSpPr/>
          <p:nvPr/>
        </p:nvSpPr>
        <p:spPr>
          <a:xfrm>
            <a:off x="6048605" y="4843262"/>
            <a:ext cx="3384000" cy="380480"/>
          </a:xfrm>
          <a:prstGeom prst="borderCallout1">
            <a:avLst>
              <a:gd name="adj1" fmla="val 3189"/>
              <a:gd name="adj2" fmla="val 101"/>
              <a:gd name="adj3" fmla="val 66376"/>
              <a:gd name="adj4" fmla="val -31854"/>
            </a:avLst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市民の質やマナーなどの課題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5" name="線吹き出し 1 (枠付き) 64"/>
          <p:cNvSpPr/>
          <p:nvPr/>
        </p:nvSpPr>
        <p:spPr>
          <a:xfrm>
            <a:off x="6048605" y="5284965"/>
            <a:ext cx="1202201" cy="380480"/>
          </a:xfrm>
          <a:prstGeom prst="borderCallout1">
            <a:avLst>
              <a:gd name="adj1" fmla="val 1805"/>
              <a:gd name="adj2" fmla="val -14"/>
              <a:gd name="adj3" fmla="val -76994"/>
              <a:gd name="adj4" fmla="val -86634"/>
            </a:avLst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人口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減少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7" name="線吹き出し 1 (枠付き) 56"/>
          <p:cNvSpPr/>
          <p:nvPr/>
        </p:nvSpPr>
        <p:spPr>
          <a:xfrm>
            <a:off x="6048605" y="4401559"/>
            <a:ext cx="1620000" cy="380480"/>
          </a:xfrm>
          <a:prstGeom prst="borderCallout1">
            <a:avLst>
              <a:gd name="adj1" fmla="val -1599"/>
              <a:gd name="adj2" fmla="val 902"/>
              <a:gd name="adj3" fmla="val 165095"/>
              <a:gd name="adj4" fmla="val -49747"/>
            </a:avLst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行政が力不足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9" name="線吹き出し 1 (枠付き) 58"/>
          <p:cNvSpPr/>
          <p:nvPr/>
        </p:nvSpPr>
        <p:spPr>
          <a:xfrm>
            <a:off x="2064296" y="1932685"/>
            <a:ext cx="1872000" cy="380480"/>
          </a:xfrm>
          <a:prstGeom prst="borderCallout1">
            <a:avLst>
              <a:gd name="adj1" fmla="val 263"/>
              <a:gd name="adj2" fmla="val 100182"/>
              <a:gd name="adj3" fmla="val 45846"/>
              <a:gd name="adj4" fmla="val 143685"/>
            </a:avLst>
          </a:prstGeom>
          <a:ln w="19050">
            <a:solidFill>
              <a:srgbClr val="FF66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観光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資源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豊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3" name="線吹き出し 1 (枠付き) 62"/>
          <p:cNvSpPr/>
          <p:nvPr/>
        </p:nvSpPr>
        <p:spPr>
          <a:xfrm>
            <a:off x="1056296" y="2359057"/>
            <a:ext cx="2880000" cy="380480"/>
          </a:xfrm>
          <a:prstGeom prst="borderCallout1">
            <a:avLst>
              <a:gd name="adj1" fmla="val 263"/>
              <a:gd name="adj2" fmla="val 98660"/>
              <a:gd name="adj3" fmla="val -65302"/>
              <a:gd name="adj4" fmla="val 134137"/>
            </a:avLst>
          </a:prstGeom>
          <a:ln w="19050">
            <a:solidFill>
              <a:srgbClr val="FF66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お祭りやイベントが多い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6" name="線吹き出し 1 (枠付き) 65"/>
          <p:cNvSpPr/>
          <p:nvPr/>
        </p:nvSpPr>
        <p:spPr>
          <a:xfrm>
            <a:off x="2064296" y="2908601"/>
            <a:ext cx="1872000" cy="380480"/>
          </a:xfrm>
          <a:prstGeom prst="borderCallout1">
            <a:avLst>
              <a:gd name="adj1" fmla="val 263"/>
              <a:gd name="adj2" fmla="val 98688"/>
              <a:gd name="adj3" fmla="val 156076"/>
              <a:gd name="adj4" fmla="val 147026"/>
            </a:avLst>
          </a:prstGeom>
          <a:ln w="19050">
            <a:solidFill>
              <a:srgbClr val="CC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自然環境が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豊か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8" name="線吹き出し 1 (枠付き) 67"/>
          <p:cNvSpPr/>
          <p:nvPr/>
        </p:nvSpPr>
        <p:spPr>
          <a:xfrm>
            <a:off x="2569844" y="3334998"/>
            <a:ext cx="1368000" cy="380480"/>
          </a:xfrm>
          <a:prstGeom prst="borderCallout1">
            <a:avLst>
              <a:gd name="adj1" fmla="val 9750"/>
              <a:gd name="adj2" fmla="val 98195"/>
              <a:gd name="adj3" fmla="val 51029"/>
              <a:gd name="adj4" fmla="val 173089"/>
            </a:avLst>
          </a:prstGeom>
          <a:ln w="19050">
            <a:solidFill>
              <a:srgbClr val="CC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景観が良い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9" name="線吹き出し 1 (枠付き) 68"/>
          <p:cNvSpPr/>
          <p:nvPr/>
        </p:nvSpPr>
        <p:spPr>
          <a:xfrm>
            <a:off x="287079" y="3753908"/>
            <a:ext cx="3636000" cy="380480"/>
          </a:xfrm>
          <a:prstGeom prst="borderCallout1">
            <a:avLst>
              <a:gd name="adj1" fmla="val 263"/>
              <a:gd name="adj2" fmla="val 99282"/>
              <a:gd name="adj3" fmla="val -56894"/>
              <a:gd name="adj4" fmla="val 135471"/>
            </a:avLst>
          </a:prstGeom>
          <a:ln w="19050">
            <a:solidFill>
              <a:srgbClr val="CC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歴史的建造物等がたくさんある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0" name="線吹き出し 1 (枠付き) 69"/>
          <p:cNvSpPr/>
          <p:nvPr/>
        </p:nvSpPr>
        <p:spPr>
          <a:xfrm>
            <a:off x="1048782" y="5049843"/>
            <a:ext cx="2880000" cy="380480"/>
          </a:xfrm>
          <a:prstGeom prst="borderCallout1">
            <a:avLst>
              <a:gd name="adj1" fmla="val -2668"/>
              <a:gd name="adj2" fmla="val 99552"/>
              <a:gd name="adj3" fmla="val 2189"/>
              <a:gd name="adj4" fmla="val 134548"/>
            </a:avLst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街の雰囲気や人柄が良い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1" name="線吹き出し 1 (枠付き) 70"/>
          <p:cNvSpPr/>
          <p:nvPr/>
        </p:nvSpPr>
        <p:spPr>
          <a:xfrm>
            <a:off x="3058833" y="4605010"/>
            <a:ext cx="864000" cy="380480"/>
          </a:xfrm>
          <a:prstGeom prst="borderCallout1">
            <a:avLst>
              <a:gd name="adj1" fmla="val 263"/>
              <a:gd name="adj2" fmla="val 101982"/>
              <a:gd name="adj3" fmla="val 103784"/>
              <a:gd name="adj4" fmla="val 183485"/>
            </a:avLst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市役所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3" name="線吹き出し 1 (枠付き) 52"/>
          <p:cNvSpPr/>
          <p:nvPr/>
        </p:nvSpPr>
        <p:spPr>
          <a:xfrm>
            <a:off x="1804782" y="1506288"/>
            <a:ext cx="2124000" cy="380480"/>
          </a:xfrm>
          <a:prstGeom prst="borderCallout1">
            <a:avLst>
              <a:gd name="adj1" fmla="val -1357"/>
              <a:gd name="adj2" fmla="val 98063"/>
              <a:gd name="adj3" fmla="val 161259"/>
              <a:gd name="adj4" fmla="val 146477"/>
            </a:avLst>
          </a:prstGeom>
          <a:ln w="19050">
            <a:solidFill>
              <a:srgbClr val="FF66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食べ物がおいしい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379361" y="924157"/>
            <a:ext cx="2001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n w="19050">
                  <a:solidFill>
                    <a:schemeClr val="tx1"/>
                  </a:solidFill>
                </a:ln>
                <a:solidFill>
                  <a:srgbClr val="70AD4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いいとこ</a:t>
            </a:r>
            <a:r>
              <a:rPr lang="ja-JP" altLang="en-US" sz="2800" b="1" dirty="0">
                <a:ln w="19050">
                  <a:solidFill>
                    <a:schemeClr val="tx1"/>
                  </a:solidFill>
                </a:ln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ろ</a:t>
            </a:r>
            <a:endParaRPr kumimoji="1" lang="ja-JP" altLang="en-US" sz="2800" dirty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7121047" y="885412"/>
            <a:ext cx="2423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ln w="19050">
                  <a:solidFill>
                    <a:schemeClr val="tx1"/>
                  </a:solidFill>
                </a:ln>
                <a:solidFill>
                  <a:srgbClr val="CC00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わるいところ</a:t>
            </a:r>
            <a:endParaRPr kumimoji="1" lang="ja-JP" altLang="en-US" sz="2800" dirty="0"/>
          </a:p>
        </p:txBody>
      </p:sp>
      <p:sp>
        <p:nvSpPr>
          <p:cNvPr id="55" name="雲形吹き出し 54"/>
          <p:cNvSpPr/>
          <p:nvPr/>
        </p:nvSpPr>
        <p:spPr bwMode="invGray">
          <a:xfrm>
            <a:off x="4149059" y="4583502"/>
            <a:ext cx="1620000" cy="900000"/>
          </a:xfrm>
          <a:prstGeom prst="cloudCallout">
            <a:avLst>
              <a:gd name="adj1" fmla="val -14804"/>
              <a:gd name="adj2" fmla="val 18686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tIns="144000" rtlCol="0" anchor="ctr" anchorCtr="1"/>
          <a:lstStyle/>
          <a:p>
            <a:pPr algn="ctr"/>
            <a:r>
              <a:rPr kumimoji="1"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その他</a:t>
            </a:r>
            <a:endParaRPr kumimoji="1" lang="en-US" altLang="ja-JP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ja-JP" kern="100" smtClean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r>
              <a:rPr lang="ja-JP" altLang="en-US" kern="100" spc="-30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１</a:t>
            </a:r>
            <a:r>
              <a:rPr lang="ja-JP" altLang="en-US" kern="100" spc="-15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００</a:t>
            </a:r>
            <a:endParaRPr lang="ja-JP" altLang="ja-JP" sz="1100" kern="100" spc="-150" dirty="0" smtClean="0">
              <a:ln w="63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CC3399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6" name="線吹き出し 1 (枠付き) 25"/>
          <p:cNvSpPr/>
          <p:nvPr/>
        </p:nvSpPr>
        <p:spPr>
          <a:xfrm>
            <a:off x="6048605" y="2348959"/>
            <a:ext cx="3132000" cy="380480"/>
          </a:xfrm>
          <a:prstGeom prst="borderCallout1">
            <a:avLst>
              <a:gd name="adj1" fmla="val 4815"/>
              <a:gd name="adj2" fmla="val -152"/>
              <a:gd name="adj3" fmla="val -66092"/>
              <a:gd name="adj4" fmla="val -32369"/>
            </a:avLst>
          </a:prstGeom>
          <a:ln w="19050">
            <a:solidFill>
              <a:srgbClr val="FF66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商業施設が充実していない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1" name="雲形吹き出し 50"/>
          <p:cNvSpPr/>
          <p:nvPr/>
        </p:nvSpPr>
        <p:spPr bwMode="ltGray">
          <a:xfrm>
            <a:off x="4143000" y="3108360"/>
            <a:ext cx="1620000" cy="900000"/>
          </a:xfrm>
          <a:prstGeom prst="cloudCallout">
            <a:avLst>
              <a:gd name="adj1" fmla="val -14804"/>
              <a:gd name="adj2" fmla="val 18686"/>
            </a:avLst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tIns="144000" rtlCol="0" anchor="ctr" anchorCtr="1"/>
          <a:lstStyle/>
          <a:p>
            <a:pPr algn="ctr"/>
            <a:r>
              <a:rPr kumimoji="1"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環境保全</a:t>
            </a:r>
            <a:endParaRPr kumimoji="1" lang="en-US" altLang="ja-JP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6" name="雲形吹き出し 45"/>
          <p:cNvSpPr/>
          <p:nvPr/>
        </p:nvSpPr>
        <p:spPr bwMode="ltGray">
          <a:xfrm>
            <a:off x="4143000" y="1654695"/>
            <a:ext cx="1620000" cy="900000"/>
          </a:xfrm>
          <a:prstGeom prst="cloudCallout">
            <a:avLst>
              <a:gd name="adj1" fmla="val -14804"/>
              <a:gd name="adj2" fmla="val 18686"/>
            </a:avLst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tIns="144000" rtlCol="0" anchor="ctr" anchorCtr="1"/>
          <a:lstStyle/>
          <a:p>
            <a:pPr algn="ctr"/>
            <a:r>
              <a:rPr kumimoji="1"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産業振興</a:t>
            </a:r>
            <a:endParaRPr kumimoji="1" lang="en-US" altLang="ja-JP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814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  <a:ln>
            <a:solidFill>
              <a:srgbClr val="000000">
                <a:alpha val="65098"/>
              </a:srgbClr>
            </a:solidFill>
          </a:ln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31" name="フッター プレースホルダー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ja-JP" kern="100" smtClean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r>
              <a:rPr lang="ja-JP" altLang="en-US" kern="100" spc="-30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１</a:t>
            </a:r>
            <a:r>
              <a:rPr lang="ja-JP" altLang="en-US" kern="100" spc="-15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００</a:t>
            </a:r>
            <a:endParaRPr lang="ja-JP" altLang="ja-JP" sz="1100" kern="100" spc="-150" dirty="0" smtClean="0">
              <a:ln w="63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CC3399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81714" y="924156"/>
            <a:ext cx="2788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ln w="19050">
                  <a:solidFill>
                    <a:schemeClr val="tx1"/>
                  </a:solidFill>
                </a:ln>
                <a:solidFill>
                  <a:srgbClr val="70AD4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いいとこ</a:t>
            </a:r>
            <a:r>
              <a:rPr lang="ja-JP" altLang="en-US" sz="2800" b="1" dirty="0">
                <a:ln w="19050">
                  <a:solidFill>
                    <a:schemeClr val="tx1"/>
                  </a:solidFill>
                </a:ln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ろ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90029" y="936059"/>
            <a:ext cx="3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ln w="19050">
                  <a:solidFill>
                    <a:schemeClr val="tx1"/>
                  </a:solidFill>
                </a:ln>
                <a:solidFill>
                  <a:srgbClr val="CC00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わるいところ</a:t>
            </a:r>
            <a:endParaRPr kumimoji="1" lang="ja-JP" altLang="en-US" sz="2800" dirty="0"/>
          </a:p>
        </p:txBody>
      </p:sp>
      <p:sp>
        <p:nvSpPr>
          <p:cNvPr id="11" name="メモ 10"/>
          <p:cNvSpPr/>
          <p:nvPr/>
        </p:nvSpPr>
        <p:spPr>
          <a:xfrm>
            <a:off x="5288189" y="1520336"/>
            <a:ext cx="2016000" cy="79200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144000" rtlCol="0" anchor="ctr" anchorCtr="0"/>
          <a:lstStyle/>
          <a:p>
            <a:pPr algn="ctr"/>
            <a:endParaRPr kumimoji="1" lang="en-US" altLang="ja-JP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>
                <a:ln w="317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産婦人科が</a:t>
            </a:r>
            <a:endParaRPr lang="en-US" altLang="ja-JP" sz="2400" b="1" dirty="0">
              <a:ln w="3175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>
                <a:ln w="317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少ない</a:t>
            </a:r>
            <a:endParaRPr lang="ja-JP" altLang="en-US" sz="2400" b="1" dirty="0">
              <a:ln w="3175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メモ 11"/>
          <p:cNvSpPr/>
          <p:nvPr/>
        </p:nvSpPr>
        <p:spPr>
          <a:xfrm>
            <a:off x="5288189" y="2403125"/>
            <a:ext cx="2016000" cy="79200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144000" rtlCol="0" anchor="ctr" anchorCtr="0"/>
          <a:lstStyle/>
          <a:p>
            <a:pPr algn="ctr"/>
            <a:endParaRPr kumimoji="1" lang="en-US" altLang="ja-JP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ln w="317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空き家が</a:t>
            </a:r>
            <a:endParaRPr lang="en-US" altLang="ja-JP" sz="2400" b="1" dirty="0" smtClean="0">
              <a:ln w="3175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ln w="317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多い</a:t>
            </a:r>
            <a:endParaRPr lang="ja-JP" altLang="en-US" sz="2400" b="1" dirty="0">
              <a:ln w="3175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メモ 12"/>
          <p:cNvSpPr/>
          <p:nvPr/>
        </p:nvSpPr>
        <p:spPr>
          <a:xfrm>
            <a:off x="7565730" y="1520336"/>
            <a:ext cx="2016000" cy="79200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144000" rtlCol="0" anchor="ctr" anchorCtr="0"/>
          <a:lstStyle/>
          <a:p>
            <a:pPr algn="ctr"/>
            <a:endParaRPr kumimoji="1" lang="en-US" altLang="ja-JP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ln w="317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除排雪が</a:t>
            </a:r>
            <a:endParaRPr lang="en-US" altLang="ja-JP" sz="2400" b="1" dirty="0" smtClean="0">
              <a:ln w="3175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>
                <a:ln w="317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悪</a:t>
            </a:r>
            <a:r>
              <a:rPr lang="ja-JP" altLang="en-US" sz="2400" b="1" dirty="0" smtClean="0">
                <a:ln w="317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い</a:t>
            </a:r>
            <a:endParaRPr lang="ja-JP" altLang="en-US" sz="2400" b="1" dirty="0">
              <a:ln w="3175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メモ 13"/>
          <p:cNvSpPr/>
          <p:nvPr/>
        </p:nvSpPr>
        <p:spPr>
          <a:xfrm>
            <a:off x="5288189" y="3278490"/>
            <a:ext cx="2016000" cy="79200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144000" rtlCol="0" anchor="ctr" anchorCtr="0"/>
          <a:lstStyle/>
          <a:p>
            <a:pPr algn="ctr"/>
            <a:endParaRPr kumimoji="1" lang="en-US" altLang="ja-JP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ln w="317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買い物が</a:t>
            </a:r>
            <a:endParaRPr lang="en-US" altLang="ja-JP" sz="2400" b="1" dirty="0" smtClean="0">
              <a:ln w="3175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ln w="317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不便</a:t>
            </a:r>
            <a:endParaRPr lang="ja-JP" altLang="en-US" sz="2400" b="1" dirty="0">
              <a:ln w="3175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メモ 14"/>
          <p:cNvSpPr/>
          <p:nvPr/>
        </p:nvSpPr>
        <p:spPr>
          <a:xfrm>
            <a:off x="7565730" y="2387320"/>
            <a:ext cx="2016000" cy="79200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144000" rtlCol="0" anchor="ctr" anchorCtr="0"/>
          <a:lstStyle/>
          <a:p>
            <a:pPr algn="ctr"/>
            <a:endParaRPr kumimoji="1" lang="en-US" altLang="ja-JP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ln w="317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働く場所が</a:t>
            </a:r>
            <a:endParaRPr lang="en-US" altLang="ja-JP" sz="2400" b="1" dirty="0" smtClean="0">
              <a:ln w="3175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ln w="317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な</a:t>
            </a:r>
            <a:r>
              <a:rPr lang="ja-JP" altLang="en-US" sz="2400" b="1" dirty="0">
                <a:ln w="317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い</a:t>
            </a:r>
            <a:endParaRPr lang="ja-JP" altLang="en-US" sz="2400" b="1" dirty="0">
              <a:ln w="3175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メモ 15"/>
          <p:cNvSpPr/>
          <p:nvPr/>
        </p:nvSpPr>
        <p:spPr>
          <a:xfrm>
            <a:off x="7565730" y="3278490"/>
            <a:ext cx="2016000" cy="79200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144000" rtlCol="0" anchor="ctr" anchorCtr="0"/>
          <a:lstStyle/>
          <a:p>
            <a:pPr algn="ctr"/>
            <a:endParaRPr kumimoji="1" lang="en-US" altLang="ja-JP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ln w="317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若者が</a:t>
            </a:r>
            <a:endParaRPr lang="en-US" altLang="ja-JP" sz="2400" b="1" dirty="0" smtClean="0">
              <a:ln w="3175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ln w="317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少ない</a:t>
            </a:r>
            <a:endParaRPr lang="ja-JP" altLang="en-US" sz="2400" b="1" dirty="0">
              <a:ln w="3175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 flipH="1">
            <a:off x="4952270" y="-1839"/>
            <a:ext cx="0" cy="6876000"/>
          </a:xfrm>
          <a:prstGeom prst="line">
            <a:avLst/>
          </a:prstGeom>
          <a:ln w="76200">
            <a:solidFill>
              <a:srgbClr val="8EBA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メモ 20"/>
          <p:cNvSpPr/>
          <p:nvPr/>
        </p:nvSpPr>
        <p:spPr>
          <a:xfrm>
            <a:off x="287079" y="1520336"/>
            <a:ext cx="2016000" cy="79200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144000" rtlCol="0" anchor="ctr" anchorCtr="0"/>
          <a:lstStyle/>
          <a:p>
            <a:pPr algn="ctr"/>
            <a:endParaRPr kumimoji="1" lang="en-US" altLang="ja-JP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ln w="317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災害が</a:t>
            </a:r>
            <a:endParaRPr lang="en-US" altLang="ja-JP" sz="2400" b="1" dirty="0">
              <a:ln w="3175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>
                <a:ln w="317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少ない</a:t>
            </a:r>
            <a:endParaRPr lang="ja-JP" altLang="en-US" sz="2400" b="1" dirty="0">
              <a:ln w="3175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メモ 22"/>
          <p:cNvSpPr/>
          <p:nvPr/>
        </p:nvSpPr>
        <p:spPr>
          <a:xfrm>
            <a:off x="2586673" y="1520336"/>
            <a:ext cx="2016000" cy="79200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144000" rtlCol="0" anchor="ctr" anchorCtr="0"/>
          <a:lstStyle/>
          <a:p>
            <a:pPr algn="ctr"/>
            <a:endParaRPr kumimoji="1" lang="en-US" altLang="ja-JP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ln w="317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水や海産物が</a:t>
            </a:r>
            <a:endParaRPr lang="en-US" altLang="ja-JP" sz="2400" b="1" dirty="0" smtClean="0">
              <a:ln w="3175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>
                <a:ln w="317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おい</a:t>
            </a:r>
            <a:r>
              <a:rPr lang="ja-JP" altLang="en-US" sz="2400" b="1" dirty="0" smtClean="0">
                <a:ln w="317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しい</a:t>
            </a:r>
            <a:endParaRPr lang="ja-JP" altLang="en-US" sz="2400" b="1" dirty="0">
              <a:ln w="3175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メモ 24"/>
          <p:cNvSpPr/>
          <p:nvPr/>
        </p:nvSpPr>
        <p:spPr>
          <a:xfrm>
            <a:off x="283833" y="2387320"/>
            <a:ext cx="2016000" cy="79200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144000" rtlCol="0" anchor="ctr" anchorCtr="0"/>
          <a:lstStyle/>
          <a:p>
            <a:pPr algn="ctr"/>
            <a:endParaRPr kumimoji="1" lang="en-US" altLang="ja-JP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ln w="317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海、山と</a:t>
            </a:r>
            <a:endParaRPr lang="en-US" altLang="ja-JP" sz="2400" b="1" dirty="0" smtClean="0">
              <a:ln w="3175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>
                <a:ln w="317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自然</a:t>
            </a:r>
            <a:r>
              <a:rPr lang="ja-JP" altLang="en-US" sz="2400" b="1" dirty="0" smtClean="0">
                <a:ln w="317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が</a:t>
            </a:r>
            <a:r>
              <a:rPr lang="ja-JP" altLang="en-US" sz="2400" b="1" dirty="0">
                <a:ln w="317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多</a:t>
            </a:r>
            <a:r>
              <a:rPr lang="ja-JP" altLang="en-US" sz="2400" b="1" dirty="0" smtClean="0">
                <a:ln w="317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い</a:t>
            </a:r>
            <a:endParaRPr lang="ja-JP" altLang="en-US" sz="2400" b="1" dirty="0">
              <a:ln w="3175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メモ 25"/>
          <p:cNvSpPr/>
          <p:nvPr/>
        </p:nvSpPr>
        <p:spPr>
          <a:xfrm>
            <a:off x="2573022" y="2387320"/>
            <a:ext cx="2016000" cy="79200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144000" rtlCol="0" anchor="ctr" anchorCtr="0"/>
          <a:lstStyle/>
          <a:p>
            <a:pPr algn="ctr"/>
            <a:endParaRPr kumimoji="1" lang="en-US" altLang="ja-JP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ln w="317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歴史的</a:t>
            </a:r>
            <a:endParaRPr lang="en-US" altLang="ja-JP" sz="2400" b="1" dirty="0" smtClean="0">
              <a:ln w="3175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>
                <a:ln w="317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街並</a:t>
            </a:r>
            <a:r>
              <a:rPr lang="ja-JP" altLang="en-US" sz="2400" b="1" dirty="0" smtClean="0">
                <a:ln w="317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み</a:t>
            </a:r>
            <a:endParaRPr lang="ja-JP" altLang="en-US" sz="2400" b="1" dirty="0">
              <a:ln w="3175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7" name="メモ 26"/>
          <p:cNvSpPr/>
          <p:nvPr/>
        </p:nvSpPr>
        <p:spPr>
          <a:xfrm>
            <a:off x="272467" y="3265224"/>
            <a:ext cx="2016000" cy="79200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144000" rtlCol="0" anchor="ctr" anchorCtr="0"/>
          <a:lstStyle/>
          <a:p>
            <a:pPr algn="ctr"/>
            <a:endParaRPr kumimoji="1" lang="en-US" altLang="ja-JP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ln w="317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札幌から</a:t>
            </a:r>
            <a:endParaRPr lang="en-US" altLang="ja-JP" sz="2400" b="1" dirty="0" smtClean="0">
              <a:ln w="3175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ln w="317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近い</a:t>
            </a:r>
            <a:endParaRPr lang="ja-JP" altLang="en-US" sz="2400" b="1" dirty="0">
              <a:ln w="3175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メモ 27"/>
          <p:cNvSpPr/>
          <p:nvPr/>
        </p:nvSpPr>
        <p:spPr>
          <a:xfrm>
            <a:off x="2573022" y="3265245"/>
            <a:ext cx="2016000" cy="79200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144000" rtlCol="0" anchor="ctr" anchorCtr="0"/>
          <a:lstStyle/>
          <a:p>
            <a:pPr algn="ctr"/>
            <a:endParaRPr kumimoji="1" lang="en-US" altLang="ja-JP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ln w="317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人柄が良い</a:t>
            </a:r>
            <a:endParaRPr lang="ja-JP" altLang="en-US" sz="2400" b="1" dirty="0">
              <a:ln w="3175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87079" y="253242"/>
            <a:ext cx="2868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前回のふりかえり</a:t>
            </a:r>
            <a:endParaRPr kumimoji="1" lang="ja-JP" altLang="en-US" sz="20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" name="メモ 33"/>
          <p:cNvSpPr/>
          <p:nvPr/>
        </p:nvSpPr>
        <p:spPr>
          <a:xfrm>
            <a:off x="2789245" y="4198054"/>
            <a:ext cx="2016000" cy="79200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144000" rtlCol="0" anchor="ctr" anchorCtr="0"/>
          <a:lstStyle/>
          <a:p>
            <a:pPr algn="ctr"/>
            <a:endParaRPr kumimoji="1" lang="en-US" altLang="ja-JP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ln w="317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バス路線が</a:t>
            </a:r>
            <a:endParaRPr lang="en-US" altLang="ja-JP" sz="2400" b="1" dirty="0" smtClean="0">
              <a:ln w="3175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>
                <a:ln w="317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多</a:t>
            </a:r>
            <a:r>
              <a:rPr lang="ja-JP" altLang="en-US" sz="2400" b="1" dirty="0" smtClean="0">
                <a:ln w="317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い</a:t>
            </a:r>
            <a:endParaRPr lang="ja-JP" altLang="en-US" sz="2400" b="1" dirty="0">
              <a:ln w="3175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5" name="メモ 34"/>
          <p:cNvSpPr/>
          <p:nvPr/>
        </p:nvSpPr>
        <p:spPr>
          <a:xfrm>
            <a:off x="2789245" y="5090350"/>
            <a:ext cx="2016000" cy="79200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144000" rtlCol="0" anchor="ctr" anchorCtr="0"/>
          <a:lstStyle/>
          <a:p>
            <a:pPr algn="ctr"/>
            <a:endParaRPr kumimoji="1" lang="en-US" altLang="ja-JP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ln w="317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有名な観光地</a:t>
            </a:r>
            <a:endParaRPr lang="ja-JP" altLang="en-US" sz="2400" b="1" dirty="0">
              <a:ln w="3175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6" name="メモ 35"/>
          <p:cNvSpPr/>
          <p:nvPr/>
        </p:nvSpPr>
        <p:spPr>
          <a:xfrm>
            <a:off x="5129515" y="4198054"/>
            <a:ext cx="2016000" cy="79200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144000" rtlCol="0" anchor="ctr" anchorCtr="0"/>
          <a:lstStyle/>
          <a:p>
            <a:pPr algn="ctr"/>
            <a:endParaRPr kumimoji="1" lang="en-US" altLang="ja-JP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ln w="317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バスの本数が</a:t>
            </a:r>
            <a:endParaRPr lang="en-US" altLang="ja-JP" sz="2400" b="1" dirty="0" smtClean="0">
              <a:ln w="3175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>
                <a:ln w="317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少</a:t>
            </a:r>
            <a:r>
              <a:rPr lang="ja-JP" altLang="en-US" sz="2400" b="1" dirty="0" smtClean="0">
                <a:ln w="317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ない</a:t>
            </a:r>
            <a:endParaRPr lang="ja-JP" altLang="en-US" sz="2400" b="1" dirty="0">
              <a:ln w="3175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7" name="メモ 36"/>
          <p:cNvSpPr/>
          <p:nvPr/>
        </p:nvSpPr>
        <p:spPr>
          <a:xfrm>
            <a:off x="5129515" y="5089031"/>
            <a:ext cx="2016000" cy="79200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144000" rtlCol="0" anchor="ctr" anchorCtr="0"/>
          <a:lstStyle/>
          <a:p>
            <a:pPr algn="ctr"/>
            <a:endParaRPr kumimoji="1" lang="en-US" altLang="ja-JP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ln w="317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観光エリアが</a:t>
            </a:r>
            <a:endParaRPr lang="en-US" altLang="ja-JP" sz="2400" b="1" dirty="0" smtClean="0">
              <a:ln w="3175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>
                <a:ln w="317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限定的</a:t>
            </a:r>
            <a:endParaRPr lang="ja-JP" altLang="en-US" sz="2400" b="1" dirty="0">
              <a:ln w="3175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28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4294</TotalTime>
  <Words>1003</Words>
  <Application>Microsoft Office PowerPoint</Application>
  <PresentationFormat>A4 210 x 297 mm</PresentationFormat>
  <Paragraphs>384</Paragraphs>
  <Slides>18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30" baseType="lpstr">
      <vt:lpstr>HGP教科書体</vt:lpstr>
      <vt:lpstr>HGP創英角ﾎﾟｯﾌﾟ体</vt:lpstr>
      <vt:lpstr>HG丸ｺﾞｼｯｸM-PRO</vt:lpstr>
      <vt:lpstr>ＭＳ Ｐゴシック</vt:lpstr>
      <vt:lpstr>ＭＳ 明朝</vt:lpstr>
      <vt:lpstr>メイリオ</vt:lpstr>
      <vt:lpstr>Arial</vt:lpstr>
      <vt:lpstr>Calibri</vt:lpstr>
      <vt:lpstr>Calibri Light</vt:lpstr>
      <vt:lpstr>Century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小樽市情報システム課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今井英之</dc:creator>
  <cp:lastModifiedBy>西尾真美</cp:lastModifiedBy>
  <cp:revision>276</cp:revision>
  <cp:lastPrinted>2017-06-23T11:08:11Z</cp:lastPrinted>
  <dcterms:created xsi:type="dcterms:W3CDTF">2017-05-28T04:59:00Z</dcterms:created>
  <dcterms:modified xsi:type="dcterms:W3CDTF">2017-06-23T11:08:42Z</dcterms:modified>
</cp:coreProperties>
</file>