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302" r:id="rId4"/>
    <p:sldId id="319" r:id="rId5"/>
    <p:sldId id="320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8" r:id="rId14"/>
    <p:sldId id="321" r:id="rId15"/>
    <p:sldId id="322" r:id="rId16"/>
    <p:sldId id="304" r:id="rId17"/>
  </p:sldIdLst>
  <p:sldSz cx="9906000" cy="6858000" type="A4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尾真美" initials="西尾真美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CCFFCC"/>
    <a:srgbClr val="FFDDFF"/>
    <a:srgbClr val="FFC9FF"/>
    <a:srgbClr val="CCFFFF"/>
    <a:srgbClr val="CCECFF"/>
    <a:srgbClr val="FFCC66"/>
    <a:srgbClr val="66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1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3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938" cy="495611"/>
          </a:xfrm>
          <a:prstGeom prst="rect">
            <a:avLst/>
          </a:prstGeom>
        </p:spPr>
        <p:txBody>
          <a:bodyPr vert="horz" lIns="91963" tIns="45982" rIns="91963" bIns="459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742" y="2"/>
            <a:ext cx="2918937" cy="495611"/>
          </a:xfrm>
          <a:prstGeom prst="rect">
            <a:avLst/>
          </a:prstGeom>
        </p:spPr>
        <p:txBody>
          <a:bodyPr vert="horz" lIns="91963" tIns="45982" rIns="91963" bIns="45982" rtlCol="0"/>
          <a:lstStyle>
            <a:lvl1pPr algn="r">
              <a:defRPr sz="1200"/>
            </a:lvl1pPr>
          </a:lstStyle>
          <a:p>
            <a:fld id="{8387898D-32A2-4F93-AA0E-03A1D88800F9}" type="datetimeFigureOut">
              <a:rPr kumimoji="1" lang="ja-JP" altLang="en-US" smtClean="0"/>
              <a:t>2017/8/4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377052"/>
            <a:ext cx="2918938" cy="495611"/>
          </a:xfrm>
          <a:prstGeom prst="rect">
            <a:avLst/>
          </a:prstGeom>
        </p:spPr>
        <p:txBody>
          <a:bodyPr vert="horz" lIns="91963" tIns="45982" rIns="91963" bIns="459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742" y="9377052"/>
            <a:ext cx="2918937" cy="495611"/>
          </a:xfrm>
          <a:prstGeom prst="rect">
            <a:avLst/>
          </a:prstGeom>
        </p:spPr>
        <p:txBody>
          <a:bodyPr vert="horz" lIns="91963" tIns="45982" rIns="91963" bIns="45982" rtlCol="0" anchor="b"/>
          <a:lstStyle>
            <a:lvl1pPr algn="r">
              <a:defRPr sz="1200"/>
            </a:lvl1pPr>
          </a:lstStyle>
          <a:p>
            <a:fld id="{E40D94C9-907A-49D5-97DE-B23E3FAA6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59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938" cy="493284"/>
          </a:xfrm>
          <a:prstGeom prst="rect">
            <a:avLst/>
          </a:prstGeom>
        </p:spPr>
        <p:txBody>
          <a:bodyPr vert="horz" lIns="91963" tIns="45982" rIns="91963" bIns="459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742" y="2"/>
            <a:ext cx="2918937" cy="493284"/>
          </a:xfrm>
          <a:prstGeom prst="rect">
            <a:avLst/>
          </a:prstGeom>
        </p:spPr>
        <p:txBody>
          <a:bodyPr vert="horz" lIns="91963" tIns="45982" rIns="91963" bIns="45982" rtlCol="0"/>
          <a:lstStyle>
            <a:lvl1pPr algn="r">
              <a:defRPr sz="1200"/>
            </a:lvl1pPr>
          </a:lstStyle>
          <a:p>
            <a:fld id="{E92282AD-822D-4132-B420-C0970E7E9697}" type="datetimeFigureOut">
              <a:rPr kumimoji="1" lang="ja-JP" altLang="en-US" smtClean="0"/>
              <a:t>2017/8/4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3" tIns="45982" rIns="91963" bIns="459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687" y="4688528"/>
            <a:ext cx="5388393" cy="4444210"/>
          </a:xfrm>
          <a:prstGeom prst="rect">
            <a:avLst/>
          </a:prstGeom>
        </p:spPr>
        <p:txBody>
          <a:bodyPr vert="horz" lIns="91963" tIns="45982" rIns="91963" bIns="459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7052"/>
            <a:ext cx="2918938" cy="493284"/>
          </a:xfrm>
          <a:prstGeom prst="rect">
            <a:avLst/>
          </a:prstGeom>
        </p:spPr>
        <p:txBody>
          <a:bodyPr vert="horz" lIns="91963" tIns="45982" rIns="91963" bIns="459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742" y="9377052"/>
            <a:ext cx="2918937" cy="493284"/>
          </a:xfrm>
          <a:prstGeom prst="rect">
            <a:avLst/>
          </a:prstGeom>
        </p:spPr>
        <p:txBody>
          <a:bodyPr vert="horz" lIns="91963" tIns="45982" rIns="91963" bIns="45982" rtlCol="0" anchor="b"/>
          <a:lstStyle>
            <a:lvl1pPr algn="r">
              <a:defRPr sz="1200"/>
            </a:lvl1pPr>
          </a:lstStyle>
          <a:p>
            <a:fld id="{6B3683E8-EEB7-438B-9246-069A63B5A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6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83E8-EEB7-438B-9246-069A63B5A20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02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83E8-EEB7-438B-9246-069A63B5A20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68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83E8-EEB7-438B-9246-069A63B5A20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0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83E8-EEB7-438B-9246-069A63B5A20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389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83E8-EEB7-438B-9246-069A63B5A20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13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C973-E61C-414E-8F32-855ED3B095DF}" type="datetime1">
              <a:rPr kumimoji="1" lang="ja-JP" altLang="en-US" smtClean="0"/>
              <a:t>2017/8/4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55886" y="102758"/>
            <a:ext cx="2228850" cy="520697"/>
          </a:xfrm>
        </p:spPr>
        <p:txBody>
          <a:bodyPr/>
          <a:lstStyle>
            <a:lvl1pPr>
              <a:defRPr>
                <a:ln w="12700">
                  <a:solidFill>
                    <a:schemeClr val="accent5">
                      <a:lumMod val="50000"/>
                    </a:schemeClr>
                  </a:solidFill>
                </a:ln>
              </a:defRPr>
            </a:lvl1pPr>
          </a:lstStyle>
          <a:p>
            <a:fld id="{BB50B08A-05E2-41C4-A7CA-38251C8EE42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925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1A8B-D88F-4E6B-89C0-2BF340EE9C5C}" type="datetime1">
              <a:rPr kumimoji="1" lang="ja-JP" altLang="en-US" smtClean="0"/>
              <a:t>2017/8/4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74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8B67-8995-4699-B722-FABC21236B95}" type="datetime1">
              <a:rPr kumimoji="1" lang="ja-JP" altLang="en-US" smtClean="0"/>
              <a:t>2017/8/4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5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016B-9523-4B07-AB6A-37E2799B5165}" type="datetime1">
              <a:rPr kumimoji="1" lang="ja-JP" altLang="en-US" smtClean="0"/>
              <a:t>2017/8/4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44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15B9-EE2B-4A2D-840C-7F9C0B007081}" type="datetime1">
              <a:rPr kumimoji="1" lang="ja-JP" altLang="en-US" smtClean="0"/>
              <a:t>2017/8/4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18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0623-1F31-4326-B22E-C4F56698C509}" type="datetime1">
              <a:rPr kumimoji="1" lang="ja-JP" altLang="en-US" smtClean="0"/>
              <a:t>2017/8/4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06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F3EE-2FD5-45C5-9C8F-18E6AF4A78B0}" type="datetime1">
              <a:rPr kumimoji="1" lang="ja-JP" altLang="en-US" smtClean="0"/>
              <a:t>2017/8/4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03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A88-04E2-44EB-A9DA-1AE7A3EF4557}" type="datetime1">
              <a:rPr kumimoji="1" lang="ja-JP" altLang="en-US" smtClean="0"/>
              <a:t>2017/8/4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59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497094" y="6405120"/>
            <a:ext cx="2273012" cy="365125"/>
          </a:xfrm>
        </p:spPr>
        <p:txBody>
          <a:bodyPr/>
          <a:lstStyle>
            <a:lvl1pPr>
              <a:defRPr sz="1800"/>
            </a:lvl1pPr>
          </a:lstStyle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05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11750" y="218209"/>
            <a:ext cx="2228850" cy="598347"/>
          </a:xfrm>
        </p:spPr>
        <p:txBody>
          <a:bodyPr/>
          <a:lstStyle>
            <a:lvl1pPr>
              <a:defRPr sz="4800" b="1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BB50B08A-05E2-41C4-A7CA-38251C8EE42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010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90EF-1C2D-4E43-9632-EE56C07CC676}" type="datetime1">
              <a:rPr kumimoji="1" lang="ja-JP" altLang="en-US" smtClean="0"/>
              <a:t>2017/8/4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12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B46-C1B3-4791-8988-1638B8ACF62D}" type="datetime1">
              <a:rPr kumimoji="1" lang="ja-JP" altLang="en-US" smtClean="0"/>
              <a:t>2017/8/4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小樽市民会議１００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02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33132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E8E5C-F74F-42FA-9325-3D680412B913}" type="datetime1">
              <a:rPr kumimoji="1" lang="ja-JP" altLang="en-US" smtClean="0"/>
              <a:t>2017/8/4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28622" y="54195"/>
            <a:ext cx="2228850" cy="7251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4800" b="1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BB50B08A-05E2-41C4-A7CA-38251C8EE42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95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20"/>
            <a:ext cx="9906000" cy="68867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207"/>
          <p:cNvSpPr txBox="1"/>
          <p:nvPr/>
        </p:nvSpPr>
        <p:spPr>
          <a:xfrm>
            <a:off x="555968" y="1633757"/>
            <a:ext cx="5553161" cy="131058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60365" tIns="7223" rIns="60365" bIns="722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ja-JP" altLang="en-US" sz="7200" kern="100" spc="-81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altLang="en-US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103262" y="1688289"/>
            <a:ext cx="1760095" cy="1253728"/>
            <a:chOff x="6156670" y="46574"/>
            <a:chExt cx="2166579" cy="154305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156670" y="46574"/>
              <a:ext cx="1428379" cy="1543050"/>
              <a:chOff x="6156670" y="46574"/>
              <a:chExt cx="1428379" cy="1543050"/>
            </a:xfrm>
          </p:grpSpPr>
          <p:sp>
            <p:nvSpPr>
              <p:cNvPr id="12" name="テキスト ボックス 17"/>
              <p:cNvSpPr txBox="1"/>
              <p:nvPr/>
            </p:nvSpPr>
            <p:spPr>
              <a:xfrm>
                <a:off x="6156670" y="46574"/>
                <a:ext cx="930910" cy="15430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74295" tIns="37148" rIns="74295" bIns="3714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7313" kern="100" dirty="0">
                    <a:ln w="22225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altLang="en-US" sz="853" kern="100" dirty="0">
                  <a:solidFill>
                    <a:srgbClr val="CC0099"/>
                  </a:solidFill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グループ化 12"/>
              <p:cNvGrpSpPr/>
              <p:nvPr/>
            </p:nvGrpSpPr>
            <p:grpSpPr>
              <a:xfrm>
                <a:off x="6904964" y="274472"/>
                <a:ext cx="680085" cy="1019175"/>
                <a:chOff x="6904964" y="274472"/>
                <a:chExt cx="1409701" cy="1952625"/>
              </a:xfrm>
            </p:grpSpPr>
            <p:sp>
              <p:nvSpPr>
                <p:cNvPr id="14" name="円/楕円 13"/>
                <p:cNvSpPr/>
                <p:nvPr/>
              </p:nvSpPr>
              <p:spPr>
                <a:xfrm>
                  <a:off x="6904964" y="274472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222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 sz="894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7152615" y="741197"/>
                  <a:ext cx="936000" cy="1080000"/>
                </a:xfrm>
                <a:prstGeom prst="ellipse">
                  <a:avLst/>
                </a:prstGeom>
                <a:solidFill>
                  <a:srgbClr val="FFFF99"/>
                </a:solidFill>
                <a:ln w="222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 sz="894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7343115" y="1131722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 sz="894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7838415" y="1141247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 sz="894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円弧 17"/>
                <p:cNvSpPr/>
                <p:nvPr/>
              </p:nvSpPr>
              <p:spPr>
                <a:xfrm rot="10800000">
                  <a:off x="7354157" y="1293644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905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 sz="894"/>
                </a:p>
              </p:txBody>
            </p:sp>
          </p:grpSp>
        </p:grpSp>
        <p:sp>
          <p:nvSpPr>
            <p:cNvPr id="7" name="円/楕円 6"/>
            <p:cNvSpPr/>
            <p:nvPr/>
          </p:nvSpPr>
          <p:spPr>
            <a:xfrm>
              <a:off x="7643799" y="267157"/>
              <a:ext cx="679450" cy="1019175"/>
            </a:xfrm>
            <a:prstGeom prst="ellipse">
              <a:avLst/>
            </a:prstGeom>
            <a:solidFill>
              <a:srgbClr val="CC00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>
                <a:solidFill>
                  <a:schemeClr val="tx1"/>
                </a:solidFill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7760843" y="508559"/>
              <a:ext cx="451359" cy="563707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>
                <a:solidFill>
                  <a:schemeClr val="tx1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7855940" y="713384"/>
              <a:ext cx="36195" cy="49530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>
                <a:solidFill>
                  <a:schemeClr val="tx1"/>
                </a:solidFill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8097342" y="720700"/>
              <a:ext cx="36195" cy="49530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>
                <a:solidFill>
                  <a:schemeClr val="tx1"/>
                </a:solidFill>
              </a:endParaRPr>
            </a:p>
          </p:txBody>
        </p:sp>
        <p:sp>
          <p:nvSpPr>
            <p:cNvPr id="11" name="円弧 10"/>
            <p:cNvSpPr/>
            <p:nvPr/>
          </p:nvSpPr>
          <p:spPr>
            <a:xfrm rot="10800000">
              <a:off x="7863255" y="801167"/>
              <a:ext cx="251460" cy="173990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489131" y="1145892"/>
            <a:ext cx="678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「おたる</a:t>
            </a:r>
            <a:r>
              <a:rPr lang="ja-JP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」のこれから</a:t>
            </a:r>
            <a:r>
              <a:rPr lang="ja-JP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のまちづくりについて考える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4005458" y="3138156"/>
            <a:ext cx="5605531" cy="2772468"/>
            <a:chOff x="5470655" y="3084598"/>
            <a:chExt cx="4001369" cy="3044814"/>
          </a:xfrm>
          <a:solidFill>
            <a:srgbClr val="FFDDFF"/>
          </a:solidFill>
        </p:grpSpPr>
        <p:sp>
          <p:nvSpPr>
            <p:cNvPr id="21" name="角丸四角形 20"/>
            <p:cNvSpPr/>
            <p:nvPr/>
          </p:nvSpPr>
          <p:spPr>
            <a:xfrm>
              <a:off x="5470656" y="3215742"/>
              <a:ext cx="4001368" cy="2913670"/>
            </a:xfrm>
            <a:prstGeom prst="roundRect">
              <a:avLst>
                <a:gd name="adj" fmla="val 2567"/>
              </a:avLst>
            </a:prstGeom>
            <a:solidFill>
              <a:srgbClr val="FFFFCC"/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13:00</a:t>
              </a:r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開会～情報提供（人口についてみつめ</a:t>
              </a:r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る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</a:p>
            <a:p>
              <a:endParaRPr lang="ja-JP" altLang="en-US" sz="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13:10</a:t>
              </a:r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特別講演「住み続けられるまちづくり」</a:t>
              </a:r>
            </a:p>
            <a:p>
              <a:r>
                <a:rPr lang="ja-JP" altLang="en-US" sz="14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　　講師</a:t>
              </a:r>
              <a:r>
                <a:rPr lang="ja-JP" altLang="en-US" sz="14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：北海道大学大学院　</a:t>
              </a:r>
              <a:r>
                <a:rPr lang="ja-JP" altLang="en-US" sz="14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副工学研究院長</a:t>
              </a:r>
              <a:endPara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4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</a:t>
              </a:r>
              <a:r>
                <a:rPr lang="ja-JP" altLang="en-US" sz="14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　　都市地域デザイン学研究室　瀬戸口</a:t>
              </a:r>
              <a:r>
                <a:rPr lang="ja-JP" altLang="en-US" sz="14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剛　</a:t>
              </a:r>
              <a:r>
                <a:rPr lang="ja-JP" altLang="en-US" sz="14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教授</a:t>
              </a:r>
            </a:p>
            <a:p>
              <a:endParaRPr lang="ja-JP" altLang="en-US" sz="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14:10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前回の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ふりかえり</a:t>
              </a:r>
            </a:p>
            <a:p>
              <a:endParaRPr lang="ja-JP" altLang="en-US" sz="5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14:15</a:t>
              </a:r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休　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憩</a:t>
              </a:r>
            </a:p>
            <a:p>
              <a:endParaRPr lang="en-US" altLang="ja-JP" sz="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14:25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1600" b="1" spc="-3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グループワーク：</a:t>
              </a:r>
              <a:r>
                <a:rPr lang="ja-JP" altLang="en-US" sz="1600" b="1" spc="-15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１０年後の「おたる」を</a:t>
              </a:r>
              <a:r>
                <a:rPr lang="ja-JP" altLang="en-US" sz="1600" b="1" spc="-15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提案</a:t>
              </a:r>
              <a:r>
                <a:rPr lang="ja-JP" altLang="en-US" sz="1600" b="1" spc="-15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しよう</a:t>
              </a:r>
              <a:endParaRPr lang="ja-JP" altLang="en-US" sz="1600" b="1" spc="-1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400" b="1" spc="-1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16:00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閉</a:t>
              </a:r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会</a:t>
              </a:r>
              <a:endPara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5470655" y="3215742"/>
              <a:ext cx="4001368" cy="230780"/>
            </a:xfrm>
            <a:prstGeom prst="roundRect">
              <a:avLst>
                <a:gd name="adj" fmla="val 9410"/>
              </a:avLst>
            </a:prstGeom>
            <a:grpFill/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endPara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5470655" y="3084598"/>
              <a:ext cx="4000786" cy="36192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r>
                <a:rPr lang="ja-JP" altLang="en-US" sz="20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r>
                <a:rPr kumimoji="1" lang="ja-JP" altLang="en-US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次　第</a:t>
              </a:r>
              <a:endPara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555968" y="3619286"/>
            <a:ext cx="4129070" cy="1600438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ln w="6350">
                  <a:solidFill>
                    <a:schemeClr val="tx1"/>
                  </a:solidFill>
                </a:ln>
                <a:effectLst/>
              </a:rPr>
              <a:t>第３回</a:t>
            </a:r>
            <a:endParaRPr lang="en-US" altLang="ja-JP" sz="4400" b="1" dirty="0" smtClean="0">
              <a:ln w="6350">
                <a:solidFill>
                  <a:schemeClr val="tx1"/>
                </a:solidFill>
              </a:ln>
              <a:effectLst/>
            </a:endParaRPr>
          </a:p>
          <a:p>
            <a:r>
              <a:rPr lang="ja-JP" altLang="en-US" sz="3600" b="1" dirty="0" smtClean="0">
                <a:ln w="6350">
                  <a:solidFill>
                    <a:schemeClr val="tx1"/>
                  </a:solidFill>
                </a:ln>
              </a:rPr>
              <a:t>　</a:t>
            </a:r>
            <a:r>
              <a:rPr lang="ja-JP" altLang="en-US" sz="5400" b="1" dirty="0" smtClean="0">
                <a:ln w="6350">
                  <a:solidFill>
                    <a:schemeClr val="tx1"/>
                  </a:solidFill>
                </a:ln>
              </a:rPr>
              <a:t>８</a:t>
            </a:r>
            <a:r>
              <a:rPr lang="ja-JP" altLang="en-US" sz="3600" b="1" dirty="0" smtClean="0">
                <a:ln w="6350">
                  <a:solidFill>
                    <a:schemeClr val="tx1"/>
                  </a:solidFill>
                </a:ln>
              </a:rPr>
              <a:t>月</a:t>
            </a:r>
            <a:r>
              <a:rPr lang="ja-JP" altLang="en-US" sz="5400" b="1" dirty="0" smtClean="0">
                <a:ln w="6350">
                  <a:solidFill>
                    <a:schemeClr val="tx1"/>
                  </a:solidFill>
                </a:ln>
              </a:rPr>
              <a:t>５</a:t>
            </a:r>
            <a:r>
              <a:rPr lang="ja-JP" altLang="en-US" sz="3600" b="1" dirty="0" smtClean="0">
                <a:ln w="6350">
                  <a:solidFill>
                    <a:schemeClr val="tx1"/>
                  </a:solidFill>
                </a:ln>
              </a:rPr>
              <a:t>日（土）</a:t>
            </a:r>
            <a:endParaRPr kumimoji="1" lang="ja-JP" altLang="en-US" sz="3600" b="1" dirty="0">
              <a:ln w="63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255886" y="102758"/>
            <a:ext cx="2228850" cy="630087"/>
          </a:xfrm>
        </p:spPr>
        <p:txBody>
          <a:bodyPr/>
          <a:lstStyle/>
          <a:p>
            <a:fld id="{BB50B08A-05E2-41C4-A7CA-38251C8EE420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75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7" name="図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0" y="882277"/>
            <a:ext cx="9449128" cy="420809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テキスト ボックス 32"/>
          <p:cNvSpPr txBox="1"/>
          <p:nvPr/>
        </p:nvSpPr>
        <p:spPr>
          <a:xfrm>
            <a:off x="3064607" y="5275874"/>
            <a:ext cx="4123593" cy="109260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0"/>
              </a:spcAft>
            </a:pPr>
            <a:r>
              <a:rPr lang="ja-JP" altLang="en-US" kern="100" dirty="0" smtClean="0">
                <a:solidFill>
                  <a:srgbClr val="002060"/>
                </a:solidFill>
                <a:latin typeface="ＭＳ Ｐゴシック" panose="020B0600070205080204" pitchFamily="50" charset="-128"/>
                <a:cs typeface="メイリオ" panose="020B0604030504040204" pitchFamily="50" charset="-128"/>
              </a:rPr>
              <a:t>自然減の拡大要因</a:t>
            </a:r>
          </a:p>
          <a:p>
            <a:pPr>
              <a:lnSpc>
                <a:spcPts val="2600"/>
              </a:lnSpc>
              <a:spcAft>
                <a:spcPts val="0"/>
              </a:spcAft>
            </a:pPr>
            <a:r>
              <a:rPr lang="ja-JP" altLang="en-US" kern="100" dirty="0" smtClean="0">
                <a:solidFill>
                  <a:srgbClr val="002060"/>
                </a:solidFill>
                <a:latin typeface="ＭＳ Ｐゴシック" panose="020B0600070205080204" pitchFamily="50" charset="-128"/>
                <a:cs typeface="メイリオ" panose="020B0604030504040204" pitchFamily="50" charset="-128"/>
              </a:rPr>
              <a:t>○</a:t>
            </a:r>
            <a:r>
              <a:rPr lang="ja-JP" altLang="en-US" kern="100" dirty="0">
                <a:solidFill>
                  <a:srgbClr val="002060"/>
                </a:solidFill>
                <a:latin typeface="ＭＳ Ｐゴシック" panose="020B0600070205080204" pitchFamily="50" charset="-128"/>
                <a:cs typeface="メイリオ" panose="020B0604030504040204" pitchFamily="50" charset="-128"/>
              </a:rPr>
              <a:t>高齢化の進行に伴い死亡数が</a:t>
            </a:r>
            <a:r>
              <a:rPr lang="ja-JP" altLang="en-US" kern="100" dirty="0" smtClean="0">
                <a:solidFill>
                  <a:srgbClr val="002060"/>
                </a:solidFill>
                <a:latin typeface="ＭＳ Ｐゴシック" panose="020B0600070205080204" pitchFamily="50" charset="-128"/>
                <a:cs typeface="メイリオ" panose="020B0604030504040204" pitchFamily="50" charset="-128"/>
              </a:rPr>
              <a:t>増加</a:t>
            </a:r>
          </a:p>
          <a:p>
            <a:pPr>
              <a:lnSpc>
                <a:spcPts val="2600"/>
              </a:lnSpc>
              <a:spcAft>
                <a:spcPts val="0"/>
              </a:spcAft>
            </a:pPr>
            <a:r>
              <a:rPr lang="ja-JP" altLang="en-US" kern="100" dirty="0" smtClean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○出生数の減少</a:t>
            </a:r>
            <a:endParaRPr lang="ja-JP" altLang="en-US" kern="100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7080" y="154021"/>
            <a:ext cx="434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情報提供（人口についてみつめる）</a:t>
            </a:r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04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05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5" name="図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" b="1789"/>
          <a:stretch/>
        </p:blipFill>
        <p:spPr bwMode="auto">
          <a:xfrm>
            <a:off x="808338" y="967566"/>
            <a:ext cx="7987877" cy="54119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角丸四角形吹き出し 5"/>
          <p:cNvSpPr/>
          <p:nvPr/>
        </p:nvSpPr>
        <p:spPr>
          <a:xfrm>
            <a:off x="5331854" y="3825024"/>
            <a:ext cx="3000778" cy="965916"/>
          </a:xfrm>
          <a:prstGeom prst="wedgeRoundRectCallout">
            <a:avLst>
              <a:gd name="adj1" fmla="val 32299"/>
              <a:gd name="adj2" fmla="val -8105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 smtClean="0"/>
              <a:t>回復傾向だが、人口を維持できる</a:t>
            </a:r>
          </a:p>
          <a:p>
            <a:r>
              <a:rPr kumimoji="1" lang="ja-JP" altLang="en-US" sz="1400" dirty="0" smtClean="0"/>
              <a:t>「２．０７」を大きく下回り、全国・全道</a:t>
            </a:r>
          </a:p>
          <a:p>
            <a:r>
              <a:rPr kumimoji="1" lang="ja-JP" altLang="en-US" sz="1400" dirty="0" smtClean="0"/>
              <a:t>平均よりも低い状況が続いている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5308" y="208223"/>
            <a:ext cx="434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情報提供（人口についてみつめる）</a:t>
            </a:r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977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2221"/>
            <a:ext cx="9906000" cy="3839535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05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1248649" y="1596284"/>
            <a:ext cx="746975" cy="33485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608392" y="2664693"/>
            <a:ext cx="746975" cy="33485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9114989" y="2999544"/>
            <a:ext cx="746975" cy="334851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719672" y="2418670"/>
            <a:ext cx="746975" cy="334851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27610" y="5137712"/>
            <a:ext cx="75311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低い出生率＋若い世代の転出 → </a:t>
            </a:r>
            <a:r>
              <a:rPr lang="ja-JP" altLang="en-US" dirty="0"/>
              <a:t>子育</a:t>
            </a:r>
            <a:r>
              <a:rPr lang="ja-JP" altLang="en-US" dirty="0" smtClean="0"/>
              <a:t>て</a:t>
            </a:r>
            <a:r>
              <a:rPr kumimoji="1" lang="ja-JP" altLang="en-US" dirty="0" smtClean="0"/>
              <a:t>世代が２５年で半減ペース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7080" y="154021"/>
            <a:ext cx="434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情報提供（人口についてみつめる）</a:t>
            </a:r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96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4"/>
            <a:ext cx="9906000" cy="68867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7" name="図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2" y="859766"/>
            <a:ext cx="9558113" cy="4273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円/楕円 3"/>
          <p:cNvSpPr/>
          <p:nvPr/>
        </p:nvSpPr>
        <p:spPr>
          <a:xfrm>
            <a:off x="1080986" y="1616141"/>
            <a:ext cx="701040" cy="25425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338762" y="1980032"/>
            <a:ext cx="701040" cy="25425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496478" y="1887702"/>
            <a:ext cx="701040" cy="25425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8767468" y="2189088"/>
            <a:ext cx="701040" cy="25425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8655" y="5872658"/>
            <a:ext cx="82977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子どもの数の減少 ＝ 将来の子育て世代の減少 → 更なる出生数の減少・・・ </a:t>
            </a:r>
            <a:endParaRPr kumimoji="1" lang="ja-JP" altLang="en-US" sz="1600" dirty="0" smtClean="0"/>
          </a:p>
        </p:txBody>
      </p:sp>
      <p:sp>
        <p:nvSpPr>
          <p:cNvPr id="2" name="角丸四角形吹き出し 1"/>
          <p:cNvSpPr/>
          <p:nvPr/>
        </p:nvSpPr>
        <p:spPr>
          <a:xfrm>
            <a:off x="5658804" y="5152431"/>
            <a:ext cx="3399562" cy="599679"/>
          </a:xfrm>
          <a:prstGeom prst="wedgeRoundRectCallout">
            <a:avLst>
              <a:gd name="adj1" fmla="val -35613"/>
              <a:gd name="adj2" fmla="val -717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  <a:latin typeface="+mn-ea"/>
              </a:rPr>
              <a:t>平成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+mn-ea"/>
              </a:rPr>
              <a:t>28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+mn-ea"/>
              </a:rPr>
              <a:t>年の出生数は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+mn-ea"/>
              </a:rPr>
              <a:t>512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+mn-ea"/>
              </a:rPr>
              <a:t>人</a:t>
            </a:r>
          </a:p>
          <a:p>
            <a:pPr algn="ctr"/>
            <a:r>
              <a:rPr lang="ja-JP" altLang="en-US" sz="1400" b="1" dirty="0">
                <a:latin typeface="+mn-ea"/>
              </a:rPr>
              <a:t>昭和</a:t>
            </a:r>
            <a:r>
              <a:rPr lang="en-US" altLang="ja-JP" sz="1400" b="1" dirty="0" smtClean="0">
                <a:latin typeface="+mn-ea"/>
              </a:rPr>
              <a:t>42</a:t>
            </a:r>
            <a:r>
              <a:rPr lang="ja-JP" altLang="en-US" sz="1400" b="1" dirty="0">
                <a:latin typeface="+mn-ea"/>
              </a:rPr>
              <a:t>年</a:t>
            </a:r>
            <a:r>
              <a:rPr lang="ja-JP" altLang="en-US" sz="1400" b="1" dirty="0" smtClean="0">
                <a:latin typeface="+mn-ea"/>
              </a:rPr>
              <a:t>の</a:t>
            </a:r>
            <a:r>
              <a:rPr lang="en-US" altLang="ja-JP" sz="1400" b="1" dirty="0" smtClean="0">
                <a:latin typeface="+mn-ea"/>
              </a:rPr>
              <a:t>3,268</a:t>
            </a:r>
            <a:r>
              <a:rPr lang="ja-JP" altLang="en-US" sz="1400" b="1" dirty="0" smtClean="0">
                <a:latin typeface="+mn-ea"/>
              </a:rPr>
              <a:t>人の</a:t>
            </a:r>
            <a:r>
              <a:rPr lang="ja-JP" altLang="en-US" sz="1400" b="1" dirty="0">
                <a:latin typeface="+mn-ea"/>
              </a:rPr>
              <a:t>約</a:t>
            </a:r>
            <a:r>
              <a:rPr lang="en-US" altLang="ja-JP" sz="1400" b="1" dirty="0" smtClean="0">
                <a:latin typeface="+mn-ea"/>
              </a:rPr>
              <a:t>1/6</a:t>
            </a:r>
            <a:r>
              <a:rPr lang="ja-JP" altLang="en-US" sz="1400" b="1" dirty="0" smtClean="0">
                <a:latin typeface="+mn-ea"/>
              </a:rPr>
              <a:t>・・・</a:t>
            </a:r>
            <a:endParaRPr kumimoji="1" lang="ja-JP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08302" y="5274981"/>
            <a:ext cx="39892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出生数も２５年で半減ペース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7080" y="154021"/>
            <a:ext cx="434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情報提供（人口についてみつめる）</a:t>
            </a:r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89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87080" y="253242"/>
            <a:ext cx="228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第２回の振り返り 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dirty="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dirty="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dirty="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05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4" name="雲形吹き出し 3"/>
          <p:cNvSpPr/>
          <p:nvPr/>
        </p:nvSpPr>
        <p:spPr>
          <a:xfrm>
            <a:off x="414963" y="2330033"/>
            <a:ext cx="3132000" cy="144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62000" tIns="108000" rtlCol="0" anchor="ctr" anchorCtr="1"/>
          <a:lstStyle/>
          <a:p>
            <a:pPr algn="ctr"/>
            <a:r>
              <a:rPr lang="ja-JP" alt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市民福祉</a:t>
            </a:r>
            <a:endParaRPr lang="en-US" altLang="ja-JP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雲形吹き出し 4"/>
          <p:cNvSpPr/>
          <p:nvPr/>
        </p:nvSpPr>
        <p:spPr>
          <a:xfrm>
            <a:off x="829926" y="3729433"/>
            <a:ext cx="3132000" cy="144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62000" tIns="108000" rtlCol="0" anchor="ctr" anchorCtr="1"/>
          <a:lstStyle/>
          <a:p>
            <a:pPr algn="ctr"/>
            <a:r>
              <a:rPr lang="ja-JP" alt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子育て支援</a:t>
            </a:r>
            <a:endParaRPr lang="en-US" altLang="ja-JP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雲形吹き出し 5"/>
          <p:cNvSpPr/>
          <p:nvPr/>
        </p:nvSpPr>
        <p:spPr>
          <a:xfrm>
            <a:off x="3518060" y="4261975"/>
            <a:ext cx="3132000" cy="144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62000" tIns="108000" rtlCol="0" anchor="ctr" anchorCtr="1"/>
          <a:lstStyle/>
          <a:p>
            <a:pPr algn="ctr"/>
            <a:r>
              <a:rPr lang="ja-JP" alt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生活基盤</a:t>
            </a:r>
            <a:endParaRPr lang="en-US" altLang="ja-JP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雲形吹き出し 6"/>
          <p:cNvSpPr/>
          <p:nvPr/>
        </p:nvSpPr>
        <p:spPr>
          <a:xfrm>
            <a:off x="5525344" y="2101975"/>
            <a:ext cx="3132000" cy="144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62000" tIns="108000" rtlCol="0" anchor="ctr" anchorCtr="1"/>
          <a:lstStyle/>
          <a:p>
            <a:pPr algn="ctr"/>
            <a:r>
              <a:rPr lang="ja-JP" alt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環境保全</a:t>
            </a:r>
            <a:endParaRPr lang="en-US" altLang="ja-JP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雲形吹き出し 7"/>
          <p:cNvSpPr/>
          <p:nvPr/>
        </p:nvSpPr>
        <p:spPr>
          <a:xfrm>
            <a:off x="3079708" y="1381975"/>
            <a:ext cx="3132000" cy="144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62000" tIns="108000" rtlCol="0" anchor="ctr" anchorCtr="1"/>
          <a:lstStyle/>
          <a:p>
            <a:pPr algn="ctr"/>
            <a:r>
              <a:rPr lang="ja-JP" alt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生涯学習</a:t>
            </a:r>
            <a:endParaRPr lang="en-US" altLang="ja-JP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雲形吹き出し 8"/>
          <p:cNvSpPr/>
          <p:nvPr/>
        </p:nvSpPr>
        <p:spPr>
          <a:xfrm>
            <a:off x="6335781" y="3412186"/>
            <a:ext cx="3132000" cy="144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62000" tIns="108000" rtlCol="0" anchor="ctr" anchorCtr="1"/>
          <a:lstStyle/>
          <a:p>
            <a:pPr algn="ctr"/>
            <a:r>
              <a:rPr lang="ja-JP" alt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産業振興</a:t>
            </a:r>
            <a:endParaRPr lang="en-US" altLang="ja-JP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544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589563" y="898787"/>
            <a:ext cx="8667671" cy="5498526"/>
          </a:xfrm>
          <a:prstGeom prst="rect">
            <a:avLst/>
          </a:prstGeom>
          <a:solidFill>
            <a:schemeClr val="bg1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7080" y="253242"/>
            <a:ext cx="228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 </a:t>
            </a:r>
            <a:endParaRPr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dirty="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dirty="0" smtClean="0">
                <a:ln w="6350" cap="flat" cmpd="sng" algn="ctr">
                  <a:solidFill>
                    <a:prstClr val="black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dirty="0" smtClean="0">
                <a:ln w="6350" cap="flat" cmpd="sng" algn="ctr">
                  <a:solidFill>
                    <a:prstClr val="black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050" kern="100" spc="-150" dirty="0" smtClean="0">
              <a:ln w="6350" cap="flat" cmpd="sng" algn="ctr">
                <a:solidFill>
                  <a:prstClr val="black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>
                <a:solidFill>
                  <a:prstClr val="white"/>
                </a:solidFill>
              </a:rPr>
              <a:pPr/>
              <a:t>15</a:t>
            </a:fld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622513" y="981845"/>
            <a:ext cx="2438400" cy="340747"/>
          </a:xfrm>
          <a:prstGeom prst="rect">
            <a:avLst/>
          </a:prstGeom>
          <a:solidFill>
            <a:srgbClr val="8EB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スクリーン</a:t>
            </a:r>
            <a:endParaRPr kumimoji="1" lang="ja-JP" altLang="en-US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427372" y="6045079"/>
            <a:ext cx="1793404" cy="35284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出入口</a:t>
            </a:r>
            <a:endParaRPr kumimoji="1" lang="ja-JP" altLang="en-US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6536" y="2427694"/>
            <a:ext cx="461665" cy="2031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国道側（海側）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256002" y="2387403"/>
            <a:ext cx="461665" cy="2031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Ｊ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Ｒ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側（山側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  <p:grpSp>
        <p:nvGrpSpPr>
          <p:cNvPr id="46" name="グループ化 45"/>
          <p:cNvGrpSpPr/>
          <p:nvPr/>
        </p:nvGrpSpPr>
        <p:grpSpPr>
          <a:xfrm>
            <a:off x="1499450" y="1576987"/>
            <a:ext cx="1260000" cy="1621359"/>
            <a:chOff x="2949629" y="2560992"/>
            <a:chExt cx="1260000" cy="1621359"/>
          </a:xfrm>
        </p:grpSpPr>
        <p:sp>
          <p:nvSpPr>
            <p:cNvPr id="17" name="正方形/長方形 16"/>
            <p:cNvSpPr/>
            <p:nvPr/>
          </p:nvSpPr>
          <p:spPr>
            <a:xfrm>
              <a:off x="3036008" y="2561362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3395500" y="2560992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755196" y="2561746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 rot="5400000">
              <a:off x="3399629" y="3372351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4169444" y="1571402"/>
            <a:ext cx="1260000" cy="1621359"/>
            <a:chOff x="2949629" y="2560992"/>
            <a:chExt cx="1260000" cy="1621359"/>
          </a:xfrm>
        </p:grpSpPr>
        <p:sp>
          <p:nvSpPr>
            <p:cNvPr id="48" name="正方形/長方形 47"/>
            <p:cNvSpPr/>
            <p:nvPr/>
          </p:nvSpPr>
          <p:spPr>
            <a:xfrm>
              <a:off x="3036008" y="2561362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3395500" y="2560992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3755196" y="2561746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 rot="5400000">
              <a:off x="3399629" y="3372351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7255310" y="1570580"/>
            <a:ext cx="1260000" cy="1621359"/>
            <a:chOff x="2949629" y="2560992"/>
            <a:chExt cx="1260000" cy="1621359"/>
          </a:xfrm>
        </p:grpSpPr>
        <p:sp>
          <p:nvSpPr>
            <p:cNvPr id="53" name="正方形/長方形 52"/>
            <p:cNvSpPr/>
            <p:nvPr/>
          </p:nvSpPr>
          <p:spPr>
            <a:xfrm>
              <a:off x="3036008" y="2561362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3395500" y="2560992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755196" y="2561746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 rot="5400000">
              <a:off x="3399629" y="3372351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1495321" y="4144842"/>
            <a:ext cx="1260000" cy="1621359"/>
            <a:chOff x="2949629" y="2560992"/>
            <a:chExt cx="1260000" cy="1621359"/>
          </a:xfrm>
        </p:grpSpPr>
        <p:sp>
          <p:nvSpPr>
            <p:cNvPr id="58" name="正方形/長方形 57"/>
            <p:cNvSpPr/>
            <p:nvPr/>
          </p:nvSpPr>
          <p:spPr>
            <a:xfrm>
              <a:off x="3036008" y="2561362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3395500" y="2560992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3755196" y="2561746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 rot="5400000">
              <a:off x="3399629" y="3372351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4211713" y="4144842"/>
            <a:ext cx="1260000" cy="1621359"/>
            <a:chOff x="2949629" y="2560992"/>
            <a:chExt cx="1260000" cy="1621359"/>
          </a:xfrm>
        </p:grpSpPr>
        <p:sp>
          <p:nvSpPr>
            <p:cNvPr id="63" name="正方形/長方形 62"/>
            <p:cNvSpPr/>
            <p:nvPr/>
          </p:nvSpPr>
          <p:spPr>
            <a:xfrm>
              <a:off x="3036008" y="2561362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3395500" y="2560992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3755196" y="2561746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 rot="5400000">
              <a:off x="3399629" y="3372351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7187737" y="4138827"/>
            <a:ext cx="1260000" cy="1621359"/>
            <a:chOff x="2949629" y="2560992"/>
            <a:chExt cx="1260000" cy="1621359"/>
          </a:xfrm>
        </p:grpSpPr>
        <p:sp>
          <p:nvSpPr>
            <p:cNvPr id="68" name="正方形/長方形 67"/>
            <p:cNvSpPr/>
            <p:nvPr/>
          </p:nvSpPr>
          <p:spPr>
            <a:xfrm>
              <a:off x="3036008" y="2561362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3395500" y="2560992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3755196" y="2561746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 rot="5400000">
              <a:off x="3399629" y="3372351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2949629" y="3125190"/>
            <a:ext cx="989275" cy="1096392"/>
            <a:chOff x="2949629" y="2560992"/>
            <a:chExt cx="1260000" cy="1621359"/>
          </a:xfrm>
        </p:grpSpPr>
        <p:sp>
          <p:nvSpPr>
            <p:cNvPr id="73" name="正方形/長方形 72"/>
            <p:cNvSpPr/>
            <p:nvPr/>
          </p:nvSpPr>
          <p:spPr>
            <a:xfrm>
              <a:off x="3036008" y="2561362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3395500" y="2560992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3755196" y="2561746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/>
            <p:cNvSpPr/>
            <p:nvPr/>
          </p:nvSpPr>
          <p:spPr>
            <a:xfrm rot="5400000">
              <a:off x="3399629" y="3372351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5936958" y="3082713"/>
            <a:ext cx="989275" cy="1096392"/>
            <a:chOff x="2949629" y="2560992"/>
            <a:chExt cx="1260000" cy="1621359"/>
          </a:xfrm>
        </p:grpSpPr>
        <p:sp>
          <p:nvSpPr>
            <p:cNvPr id="78" name="正方形/長方形 77"/>
            <p:cNvSpPr/>
            <p:nvPr/>
          </p:nvSpPr>
          <p:spPr>
            <a:xfrm>
              <a:off x="3036008" y="2561362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3395500" y="2560992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3755196" y="2561746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 rot="5400000">
              <a:off x="3399629" y="3372351"/>
              <a:ext cx="360000" cy="12600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雲形吹き出し 5"/>
          <p:cNvSpPr/>
          <p:nvPr/>
        </p:nvSpPr>
        <p:spPr>
          <a:xfrm>
            <a:off x="837503" y="1665265"/>
            <a:ext cx="2484000" cy="1116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62000" tIns="108000" rtlCol="0" anchor="ctr" anchorCtr="1"/>
          <a:lstStyle/>
          <a:p>
            <a:pPr algn="ctr"/>
            <a:r>
              <a:rPr lang="ja-JP" alt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生活基盤</a:t>
            </a:r>
            <a:endParaRPr lang="en-US" altLang="ja-JP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雲形吹き出し 6"/>
          <p:cNvSpPr/>
          <p:nvPr/>
        </p:nvSpPr>
        <p:spPr>
          <a:xfrm>
            <a:off x="3581713" y="1665265"/>
            <a:ext cx="2484000" cy="1116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62000" tIns="108000" rtlCol="0" anchor="ctr" anchorCtr="1"/>
          <a:lstStyle/>
          <a:p>
            <a:pPr algn="ctr"/>
            <a:r>
              <a:rPr lang="ja-JP" alt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環境保全</a:t>
            </a:r>
            <a:endParaRPr lang="en-US" altLang="ja-JP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雲形吹き出し 7"/>
          <p:cNvSpPr/>
          <p:nvPr/>
        </p:nvSpPr>
        <p:spPr>
          <a:xfrm>
            <a:off x="6550133" y="1593627"/>
            <a:ext cx="2484000" cy="1116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62000" tIns="108000" rtlCol="0" anchor="ctr" anchorCtr="1"/>
          <a:lstStyle/>
          <a:p>
            <a:pPr algn="ctr"/>
            <a:r>
              <a:rPr lang="ja-JP" alt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生涯学習</a:t>
            </a:r>
            <a:endParaRPr lang="en-US" altLang="ja-JP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836375" y="4216483"/>
            <a:ext cx="2484000" cy="1116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62000" tIns="108000" rtlCol="0" anchor="ctr" anchorCtr="1"/>
          <a:lstStyle/>
          <a:p>
            <a:pPr algn="ctr"/>
            <a:r>
              <a:rPr lang="ja-JP" alt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市民福祉</a:t>
            </a:r>
            <a:endParaRPr lang="en-US" altLang="ja-JP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雲形吹き出し 4"/>
          <p:cNvSpPr/>
          <p:nvPr/>
        </p:nvSpPr>
        <p:spPr>
          <a:xfrm>
            <a:off x="3580961" y="4216483"/>
            <a:ext cx="2484000" cy="1116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62000" tIns="108000" rtlCol="0" anchor="ctr" anchorCtr="1"/>
          <a:lstStyle/>
          <a:p>
            <a:pPr algn="ctr"/>
            <a:r>
              <a:rPr lang="ja-JP" alt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子育て支援</a:t>
            </a:r>
            <a:endParaRPr lang="en-US" altLang="ja-JP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2" name="雲形吹き出し 81"/>
          <p:cNvSpPr/>
          <p:nvPr/>
        </p:nvSpPr>
        <p:spPr>
          <a:xfrm>
            <a:off x="5766747" y="3171386"/>
            <a:ext cx="1260000" cy="72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62000" tIns="108000" rtlCol="0" anchor="ctr" anchorCtr="1"/>
          <a:lstStyle/>
          <a:p>
            <a:pPr algn="ctr"/>
            <a:r>
              <a:rPr lang="ja-JP" altLang="en-US" sz="2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予備</a:t>
            </a:r>
            <a:endParaRPr lang="en-US" altLang="ja-JP" sz="2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3" name="図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6917" y="2532259"/>
            <a:ext cx="647440" cy="988458"/>
          </a:xfrm>
          <a:prstGeom prst="rect">
            <a:avLst/>
          </a:prstGeom>
        </p:spPr>
      </p:pic>
      <p:sp>
        <p:nvSpPr>
          <p:cNvPr id="84" name="雲形吹き出し 83"/>
          <p:cNvSpPr/>
          <p:nvPr/>
        </p:nvSpPr>
        <p:spPr>
          <a:xfrm>
            <a:off x="2822138" y="3221684"/>
            <a:ext cx="1260000" cy="720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62000" tIns="108000" rtlCol="0" anchor="ctr" anchorCtr="1"/>
          <a:lstStyle/>
          <a:p>
            <a:pPr algn="ctr"/>
            <a:r>
              <a:rPr lang="ja-JP" altLang="en-US" sz="2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予備</a:t>
            </a:r>
            <a:endParaRPr lang="en-US" altLang="ja-JP" sz="2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90" name="グループ化 89"/>
          <p:cNvGrpSpPr/>
          <p:nvPr/>
        </p:nvGrpSpPr>
        <p:grpSpPr>
          <a:xfrm rot="576486">
            <a:off x="8762134" y="2291404"/>
            <a:ext cx="144795" cy="340823"/>
            <a:chOff x="7564035" y="3729392"/>
            <a:chExt cx="146726" cy="400101"/>
          </a:xfrm>
        </p:grpSpPr>
        <p:pic>
          <p:nvPicPr>
            <p:cNvPr id="86" name="図 85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3790"/>
            <a:stretch/>
          </p:blipFill>
          <p:spPr>
            <a:xfrm>
              <a:off x="7564035" y="3769493"/>
              <a:ext cx="144000" cy="360000"/>
            </a:xfrm>
            <a:prstGeom prst="rect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89" name="二等辺三角形 88"/>
            <p:cNvSpPr/>
            <p:nvPr/>
          </p:nvSpPr>
          <p:spPr>
            <a:xfrm>
              <a:off x="7566761" y="3729392"/>
              <a:ext cx="144000" cy="36000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1" name="図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0863" y="2558617"/>
            <a:ext cx="647440" cy="988458"/>
          </a:xfrm>
          <a:prstGeom prst="rect">
            <a:avLst/>
          </a:prstGeom>
        </p:spPr>
      </p:pic>
      <p:grpSp>
        <p:nvGrpSpPr>
          <p:cNvPr id="92" name="グループ化 91"/>
          <p:cNvGrpSpPr/>
          <p:nvPr/>
        </p:nvGrpSpPr>
        <p:grpSpPr>
          <a:xfrm rot="576486">
            <a:off x="5666080" y="2317762"/>
            <a:ext cx="144795" cy="340823"/>
            <a:chOff x="7564035" y="3729392"/>
            <a:chExt cx="146726" cy="400101"/>
          </a:xfrm>
        </p:grpSpPr>
        <p:pic>
          <p:nvPicPr>
            <p:cNvPr id="93" name="図 92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3790"/>
            <a:stretch/>
          </p:blipFill>
          <p:spPr>
            <a:xfrm>
              <a:off x="7564035" y="3769493"/>
              <a:ext cx="144000" cy="360000"/>
            </a:xfrm>
            <a:prstGeom prst="rect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94" name="二等辺三角形 93"/>
            <p:cNvSpPr/>
            <p:nvPr/>
          </p:nvSpPr>
          <p:spPr>
            <a:xfrm>
              <a:off x="7566761" y="3729392"/>
              <a:ext cx="144000" cy="36000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5" name="図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9876" y="2585731"/>
            <a:ext cx="647440" cy="988458"/>
          </a:xfrm>
          <a:prstGeom prst="rect">
            <a:avLst/>
          </a:prstGeom>
        </p:spPr>
      </p:pic>
      <p:grpSp>
        <p:nvGrpSpPr>
          <p:cNvPr id="96" name="グループ化 95"/>
          <p:cNvGrpSpPr/>
          <p:nvPr/>
        </p:nvGrpSpPr>
        <p:grpSpPr>
          <a:xfrm rot="576486">
            <a:off x="2885093" y="2344876"/>
            <a:ext cx="144795" cy="340823"/>
            <a:chOff x="7564035" y="3729392"/>
            <a:chExt cx="146726" cy="400101"/>
          </a:xfrm>
        </p:grpSpPr>
        <p:pic>
          <p:nvPicPr>
            <p:cNvPr id="97" name="図 96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3790"/>
            <a:stretch/>
          </p:blipFill>
          <p:spPr>
            <a:xfrm>
              <a:off x="7564035" y="3769493"/>
              <a:ext cx="144000" cy="360000"/>
            </a:xfrm>
            <a:prstGeom prst="rect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98" name="二等辺三角形 97"/>
            <p:cNvSpPr/>
            <p:nvPr/>
          </p:nvSpPr>
          <p:spPr>
            <a:xfrm>
              <a:off x="7566761" y="3729392"/>
              <a:ext cx="144000" cy="36000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3" name="図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05" y="4990649"/>
            <a:ext cx="644023" cy="983241"/>
          </a:xfrm>
          <a:prstGeom prst="rect">
            <a:avLst/>
          </a:prstGeom>
        </p:spPr>
      </p:pic>
      <p:grpSp>
        <p:nvGrpSpPr>
          <p:cNvPr id="104" name="グループ化 103"/>
          <p:cNvGrpSpPr/>
          <p:nvPr/>
        </p:nvGrpSpPr>
        <p:grpSpPr>
          <a:xfrm rot="21023514" flipH="1">
            <a:off x="3449452" y="4720665"/>
            <a:ext cx="140264" cy="339024"/>
            <a:chOff x="7564035" y="3729392"/>
            <a:chExt cx="146726" cy="400101"/>
          </a:xfrm>
        </p:grpSpPr>
        <p:pic>
          <p:nvPicPr>
            <p:cNvPr id="105" name="図 104"/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3790"/>
            <a:stretch/>
          </p:blipFill>
          <p:spPr>
            <a:xfrm>
              <a:off x="7564035" y="3769493"/>
              <a:ext cx="144000" cy="360000"/>
            </a:xfrm>
            <a:prstGeom prst="rect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06" name="二等辺三角形 105"/>
            <p:cNvSpPr/>
            <p:nvPr/>
          </p:nvSpPr>
          <p:spPr>
            <a:xfrm>
              <a:off x="7566761" y="3729392"/>
              <a:ext cx="144000" cy="36000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7" name="図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6" y="4987891"/>
            <a:ext cx="647440" cy="988458"/>
          </a:xfrm>
          <a:prstGeom prst="rect">
            <a:avLst/>
          </a:prstGeom>
        </p:spPr>
      </p:pic>
      <p:grpSp>
        <p:nvGrpSpPr>
          <p:cNvPr id="108" name="グループ化 107"/>
          <p:cNvGrpSpPr/>
          <p:nvPr/>
        </p:nvGrpSpPr>
        <p:grpSpPr>
          <a:xfrm rot="21023514" flipH="1">
            <a:off x="867401" y="4720958"/>
            <a:ext cx="144795" cy="340823"/>
            <a:chOff x="7564035" y="3729392"/>
            <a:chExt cx="146726" cy="400101"/>
          </a:xfrm>
        </p:grpSpPr>
        <p:pic>
          <p:nvPicPr>
            <p:cNvPr id="109" name="図 108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3790"/>
            <a:stretch/>
          </p:blipFill>
          <p:spPr>
            <a:xfrm>
              <a:off x="7564035" y="3769493"/>
              <a:ext cx="144000" cy="360000"/>
            </a:xfrm>
            <a:prstGeom prst="rect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10" name="二等辺三角形 109"/>
            <p:cNvSpPr/>
            <p:nvPr/>
          </p:nvSpPr>
          <p:spPr>
            <a:xfrm>
              <a:off x="7566761" y="3729392"/>
              <a:ext cx="144000" cy="36000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雲形吹き出し 8"/>
          <p:cNvSpPr/>
          <p:nvPr/>
        </p:nvSpPr>
        <p:spPr>
          <a:xfrm>
            <a:off x="6550133" y="4220229"/>
            <a:ext cx="2484000" cy="1116000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62000" tIns="108000" rtlCol="0" anchor="ctr" anchorCtr="1"/>
          <a:lstStyle/>
          <a:p>
            <a:pPr algn="ctr"/>
            <a:r>
              <a:rPr lang="ja-JP" alt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産業振興</a:t>
            </a:r>
            <a:endParaRPr lang="en-US" altLang="ja-JP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9" name="図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77" y="5007507"/>
            <a:ext cx="647440" cy="988458"/>
          </a:xfrm>
          <a:prstGeom prst="rect">
            <a:avLst/>
          </a:prstGeom>
        </p:spPr>
      </p:pic>
      <p:grpSp>
        <p:nvGrpSpPr>
          <p:cNvPr id="100" name="グループ化 99"/>
          <p:cNvGrpSpPr/>
          <p:nvPr/>
        </p:nvGrpSpPr>
        <p:grpSpPr>
          <a:xfrm rot="21023514" flipH="1">
            <a:off x="6497042" y="4740574"/>
            <a:ext cx="144795" cy="340823"/>
            <a:chOff x="7564035" y="3729392"/>
            <a:chExt cx="146726" cy="400101"/>
          </a:xfrm>
        </p:grpSpPr>
        <p:pic>
          <p:nvPicPr>
            <p:cNvPr id="101" name="図 100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3790"/>
            <a:stretch/>
          </p:blipFill>
          <p:spPr>
            <a:xfrm>
              <a:off x="7564035" y="3769493"/>
              <a:ext cx="144000" cy="360000"/>
            </a:xfrm>
            <a:prstGeom prst="rect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02" name="二等辺三角形 101"/>
            <p:cNvSpPr/>
            <p:nvPr/>
          </p:nvSpPr>
          <p:spPr>
            <a:xfrm>
              <a:off x="7566761" y="3729392"/>
              <a:ext cx="144000" cy="36000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9136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975670" y="1062975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531593" y="1136150"/>
            <a:ext cx="150106" cy="52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463">
                <a:latin typeface="Arial" panose="020B0604020202020204" pitchFamily="34" charset="0"/>
              </a:rPr>
              <a:t/>
            </a:r>
            <a:br>
              <a:rPr kumimoji="0" lang="ja-JP" altLang="ja-JP" sz="1463">
                <a:latin typeface="Arial" panose="020B0604020202020204" pitchFamily="34" charset="0"/>
              </a:rPr>
            </a:br>
            <a:endParaRPr kumimoji="0" lang="ja-JP" altLang="ja-JP" sz="1463">
              <a:latin typeface="Arial" panose="020B0604020202020204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975670" y="1434450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975670" y="1563954"/>
            <a:ext cx="150106" cy="41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731"/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1463">
              <a:latin typeface="Arial" panose="020B0604020202020204" pitchFamily="34" charset="0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813000" y="5411515"/>
            <a:ext cx="8280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813000" y="4693976"/>
            <a:ext cx="8280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V="1">
            <a:off x="813000" y="3975713"/>
            <a:ext cx="8280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V="1">
            <a:off x="813000" y="3252591"/>
            <a:ext cx="8280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V="1">
            <a:off x="813000" y="2542371"/>
            <a:ext cx="8280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V="1">
            <a:off x="813000" y="1826746"/>
            <a:ext cx="8280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287080" y="253242"/>
            <a:ext cx="228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ＭＥＭＯ 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7497094" y="6405120"/>
            <a:ext cx="2273012" cy="365125"/>
          </a:xfrm>
        </p:spPr>
        <p:txBody>
          <a:bodyPr/>
          <a:lstStyle/>
          <a:p>
            <a:r>
              <a:rPr lang="ja-JP" altLang="ja-JP" kern="100" dirty="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dirty="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dirty="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05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87080" y="5685074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0" y="5524201"/>
            <a:ext cx="1260000" cy="126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288111" y="6468728"/>
            <a:ext cx="5883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この事業はサマージャンボ宝くじ（市町村振興宝くじ）の収益金の助成を受けて</a:t>
            </a:r>
            <a:r>
              <a:rPr lang="ja-JP" altLang="en-US" sz="12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実施</a:t>
            </a:r>
            <a:r>
              <a:rPr lang="ja-JP" altLang="en-US" sz="1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しています。</a:t>
            </a:r>
            <a:endParaRPr kumimoji="1" lang="ja-JP" altLang="en-US" sz="12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19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64559" y="204282"/>
            <a:ext cx="266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❤ お願い ❤</a:t>
            </a:r>
            <a:endParaRPr lang="ja-JP" altLang="en-US" sz="3600" b="1" dirty="0">
              <a:ln w="6350">
                <a:solidFill>
                  <a:schemeClr val="tx1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78821" y="1187144"/>
            <a:ext cx="77964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ja-JP" altLang="en-US" sz="32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携帯電話・スマートフォン</a:t>
            </a:r>
            <a:r>
              <a:rPr kumimoji="1" lang="ja-JP" altLang="en-US" sz="2800" b="1" dirty="0" smtClean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endParaRPr kumimoji="1" lang="en-US" altLang="ja-JP" sz="3600" b="1" dirty="0" smtClean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36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3200" b="1" u="dbl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音が鳴らないように</a:t>
            </a:r>
            <a:r>
              <a:rPr lang="ja-JP" altLang="en-US" sz="2800" b="1" dirty="0" smtClean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してください</a:t>
            </a:r>
            <a:endParaRPr kumimoji="1" lang="ja-JP" altLang="en-US" b="1" dirty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78821" y="2401602"/>
            <a:ext cx="870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800" b="1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会場内は</a:t>
            </a:r>
            <a:r>
              <a:rPr lang="ja-JP" altLang="en-US" sz="36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禁煙</a:t>
            </a:r>
            <a:r>
              <a:rPr lang="ja-JP" altLang="en-US" sz="2800" b="1" dirty="0" smtClean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　</a:t>
            </a:r>
            <a:r>
              <a:rPr lang="ja-JP" altLang="en-US" sz="2800" b="1" dirty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b="1" u="dbl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喫煙所は</a:t>
            </a:r>
            <a:r>
              <a:rPr lang="en-US" altLang="ja-JP" sz="2800" b="1" u="dbl" dirty="0">
                <a:ln w="12700">
                  <a:noFill/>
                </a:ln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2800" b="1" u="dbl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階です</a:t>
            </a:r>
            <a:endParaRPr kumimoji="1" lang="ja-JP" altLang="en-US" b="1" dirty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74901" y="3166150"/>
            <a:ext cx="635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飲み物</a:t>
            </a:r>
            <a:r>
              <a:rPr lang="ja-JP" altLang="en-US" sz="2800" b="1" spc="-150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はお飲みになって構いません</a:t>
            </a:r>
            <a:endParaRPr kumimoji="1" lang="ja-JP" altLang="en-US" b="1" spc="-150" dirty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83" y="2268393"/>
            <a:ext cx="721542" cy="72000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68" y="1016275"/>
            <a:ext cx="720000" cy="72000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2119" y="3034754"/>
            <a:ext cx="720000" cy="720000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7907422" y="2669788"/>
            <a:ext cx="1830230" cy="894754"/>
          </a:xfrm>
          <a:prstGeom prst="wedgeRoundRectCallout">
            <a:avLst>
              <a:gd name="adj1" fmla="val -51346"/>
              <a:gd name="adj2" fmla="val 63224"/>
              <a:gd name="adj3" fmla="val 16667"/>
            </a:avLst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spc="-150" dirty="0" smtClean="0">
                <a:ln w="12700"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お食事は</a:t>
            </a:r>
            <a:endParaRPr kumimoji="1" lang="en-US" altLang="ja-JP" sz="2000" spc="-150" dirty="0" smtClean="0">
              <a:ln w="12700">
                <a:solidFill>
                  <a:schemeClr val="bg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000" spc="-150" dirty="0" smtClean="0">
                <a:ln w="12700"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ご遠慮ください</a:t>
            </a:r>
            <a:endParaRPr kumimoji="1" lang="ja-JP" altLang="en-US" sz="2000" spc="-150" dirty="0">
              <a:ln w="12700">
                <a:solidFill>
                  <a:schemeClr val="bg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74901" y="3848666"/>
            <a:ext cx="7907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800" b="1" spc="-150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記録のため、会場の様子を</a:t>
            </a:r>
            <a:r>
              <a:rPr lang="ja-JP" altLang="en-US" sz="32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撮影</a:t>
            </a:r>
            <a:r>
              <a:rPr lang="ja-JP" altLang="en-US" sz="2800" b="1" spc="-150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します</a:t>
            </a:r>
            <a:endParaRPr lang="en-US" altLang="ja-JP" sz="2800" b="1" spc="-150" dirty="0" smtClean="0">
              <a:ln w="12700">
                <a:noFill/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800" b="1" spc="-150" dirty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2800" b="1" u="dbl" spc="-150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ホームページ等で公開</a:t>
            </a:r>
            <a:r>
              <a:rPr kumimoji="1" lang="ja-JP" altLang="en-US" sz="2800" b="1" spc="-150" dirty="0" smtClean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する場合もありますので</a:t>
            </a:r>
            <a:endParaRPr kumimoji="1" lang="en-US" altLang="ja-JP" sz="2800" b="1" spc="-150" dirty="0" smtClean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kumimoji="1" lang="ja-JP" altLang="en-US" sz="2800" b="1" spc="-150" dirty="0" smtClean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ご了承ください</a:t>
            </a:r>
            <a:endParaRPr kumimoji="1" lang="ja-JP" altLang="en-US" sz="1600" b="1" spc="-150" dirty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74660" y="5248575"/>
            <a:ext cx="8280000" cy="1152000"/>
          </a:xfrm>
          <a:prstGeom prst="roundRect">
            <a:avLst>
              <a:gd name="adj" fmla="val 15777"/>
            </a:avLst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200" b="1" dirty="0" smtClean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2800" b="1" dirty="0" smtClean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800" b="1" dirty="0" smtClean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会場</a:t>
            </a:r>
            <a:r>
              <a:rPr lang="ja-JP" altLang="en-US" sz="2800" b="1" dirty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後方に</a:t>
            </a:r>
            <a:r>
              <a:rPr lang="ja-JP" altLang="en-US" sz="3200" b="1" dirty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資料コーナー</a:t>
            </a:r>
            <a:r>
              <a:rPr lang="ja-JP" altLang="en-US" sz="2800" b="1" dirty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を用意しています</a:t>
            </a:r>
            <a:endParaRPr lang="ja-JP" altLang="en-US" sz="2800" b="1" spc="-150" dirty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774660" y="5458727"/>
            <a:ext cx="8280000" cy="252000"/>
          </a:xfrm>
          <a:prstGeom prst="roundRect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774659" y="5253030"/>
            <a:ext cx="8280000" cy="360000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 anchorCtr="0"/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お知らせ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32" name="フッター プレースホルダー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65976" y="2397107"/>
            <a:ext cx="81618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テーブルに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ある </a:t>
            </a:r>
            <a:r>
              <a:rPr lang="ja-JP" altLang="en-US" sz="3600" b="1" dirty="0" smtClean="0">
                <a:ln w="190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マジック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b="1" dirty="0" smtClean="0">
                <a:ln w="190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en-US" altLang="ja-JP" sz="1100" b="1" dirty="0" smtClean="0">
              <a:ln w="190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 smtClean="0">
                <a:ln w="190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</a:t>
            </a:r>
            <a:r>
              <a:rPr lang="ja-JP" altLang="en-US" sz="2400" dirty="0" smtClean="0">
                <a:ln w="1905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シールに </a:t>
            </a:r>
            <a:r>
              <a:rPr lang="ja-JP" altLang="en-US" sz="3600" b="1" spc="300" dirty="0" smtClean="0">
                <a:ln w="190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 名 前</a:t>
            </a:r>
            <a:r>
              <a:rPr lang="ja-JP" altLang="en-US" sz="2000" b="1" spc="300" dirty="0" smtClean="0">
                <a:ln w="190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記入して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ください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597518" y="4050951"/>
            <a:ext cx="2081857" cy="9075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メイリオ" panose="020B0604030504040204" pitchFamily="50" charset="-128"/>
              </a:rPr>
              <a:t>太郎</a:t>
            </a:r>
            <a:endParaRPr lang="ja-JP" altLang="en-US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597520" y="5043676"/>
            <a:ext cx="2081856" cy="9075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メイリオ" panose="020B0604030504040204" pitchFamily="50" charset="-128"/>
              </a:rPr>
              <a:t>おたるん</a:t>
            </a:r>
            <a:endParaRPr lang="ja-JP" altLang="en-US" sz="40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7052" y="3681619"/>
            <a:ext cx="120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202432" y="3866285"/>
            <a:ext cx="3377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heavy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uFill>
                  <a:solidFill>
                    <a:srgbClr val="FFFF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大きな字</a:t>
            </a:r>
            <a:r>
              <a:rPr kumimoji="1"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endParaRPr kumimoji="1" lang="en-US" altLang="ja-JP" sz="2400" b="1" dirty="0" smtClean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kumimoji="1"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書きましょう！</a:t>
            </a:r>
            <a:endParaRPr kumimoji="1" lang="ja-JP" altLang="en-US" sz="2400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88340" y="5061552"/>
            <a:ext cx="340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heavy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uFill>
                  <a:solidFill>
                    <a:srgbClr val="FFFF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見えやすい場所</a:t>
            </a:r>
            <a:r>
              <a:rPr kumimoji="1"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kumimoji="1" lang="en-US" altLang="ja-JP" sz="2400" b="1" dirty="0" smtClean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24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貼りましょう！</a:t>
            </a:r>
            <a:endParaRPr kumimoji="1" lang="ja-JP" altLang="en-US" sz="2400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5436843" y="4433273"/>
            <a:ext cx="1531178" cy="512865"/>
          </a:xfrm>
          <a:prstGeom prst="wedgeRoundRectCallout">
            <a:avLst>
              <a:gd name="adj1" fmla="val 41518"/>
              <a:gd name="adj2" fmla="val 75115"/>
              <a:gd name="adj3" fmla="val 16667"/>
            </a:avLst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n w="12700"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胸元など</a:t>
            </a:r>
            <a:endParaRPr kumimoji="1" lang="ja-JP" altLang="en-US" sz="2400" dirty="0">
              <a:ln w="12700">
                <a:solidFill>
                  <a:schemeClr val="bg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77350" y="1510628"/>
            <a:ext cx="856721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800" b="1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名札</a:t>
            </a:r>
            <a:r>
              <a:rPr kumimoji="1" lang="ja-JP" altLang="en-US" sz="20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をつくりましょう</a:t>
            </a:r>
            <a:endParaRPr kumimoji="1" lang="ja-JP" altLang="en-US" sz="2000" spc="-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80604" y="1022069"/>
            <a:ext cx="1832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まずは・・・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6232113" y="1704811"/>
            <a:ext cx="3102258" cy="736699"/>
          </a:xfrm>
          <a:prstGeom prst="wedgeRoundRectCallout">
            <a:avLst>
              <a:gd name="adj1" fmla="val -57454"/>
              <a:gd name="adj2" fmla="val 120650"/>
              <a:gd name="adj3" fmla="val 16667"/>
            </a:avLst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n w="12700"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ニックネームＯＫ！</a:t>
            </a:r>
            <a:endParaRPr kumimoji="1" lang="ja-JP" altLang="en-US" sz="2400" b="1" dirty="0">
              <a:ln w="12700">
                <a:solidFill>
                  <a:schemeClr val="bg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フッター プレースホルダー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04" y="3832487"/>
            <a:ext cx="1806392" cy="2156886"/>
          </a:xfrm>
          <a:prstGeom prst="rect">
            <a:avLst/>
          </a:prstGeom>
        </p:spPr>
      </p:pic>
      <p:sp>
        <p:nvSpPr>
          <p:cNvPr id="34" name="角丸四角形 33"/>
          <p:cNvSpPr>
            <a:spLocks noChangeAspect="1"/>
          </p:cNvSpPr>
          <p:nvPr/>
        </p:nvSpPr>
        <p:spPr>
          <a:xfrm>
            <a:off x="4285814" y="5538605"/>
            <a:ext cx="412886" cy="18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メイリオ" panose="020B0604030504040204" pitchFamily="50" charset="-128"/>
              </a:rPr>
              <a:t>おたる</a:t>
            </a:r>
            <a:endParaRPr lang="ja-JP" altLang="en-US" sz="105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05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14" name="円/楕円 13"/>
          <p:cNvSpPr/>
          <p:nvPr/>
        </p:nvSpPr>
        <p:spPr>
          <a:xfrm>
            <a:off x="271264" y="2019579"/>
            <a:ext cx="1800000" cy="1800000"/>
          </a:xfrm>
          <a:prstGeom prst="ellipse">
            <a:avLst/>
          </a:prstGeom>
          <a:solidFill>
            <a:srgbClr val="2E75B6">
              <a:alpha val="49804"/>
            </a:srgbClr>
          </a:solidFill>
          <a:ln w="38100" cmpd="dbl">
            <a:solidFill>
              <a:srgbClr val="2E75B6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155903" y="2021738"/>
            <a:ext cx="1800000" cy="1800000"/>
          </a:xfrm>
          <a:prstGeom prst="ellipse">
            <a:avLst/>
          </a:prstGeom>
          <a:solidFill>
            <a:srgbClr val="92D050">
              <a:alpha val="60000"/>
            </a:srgbClr>
          </a:solidFill>
          <a:ln w="38100" cmpd="dbl">
            <a:solidFill>
              <a:srgbClr val="92D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057728" y="2013718"/>
            <a:ext cx="1800000" cy="1800000"/>
          </a:xfrm>
          <a:prstGeom prst="ellipse">
            <a:avLst/>
          </a:prstGeom>
          <a:solidFill>
            <a:srgbClr val="FFFF66">
              <a:alpha val="80000"/>
            </a:srgbClr>
          </a:solidFill>
          <a:ln w="38100" cmpd="dbl">
            <a:solidFill>
              <a:srgbClr val="FFFF66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5934892" y="2013718"/>
            <a:ext cx="1800000" cy="1800000"/>
          </a:xfrm>
          <a:prstGeom prst="ellipse">
            <a:avLst/>
          </a:prstGeom>
          <a:solidFill>
            <a:srgbClr val="FF6600">
              <a:alpha val="40000"/>
            </a:srgbClr>
          </a:solidFill>
          <a:ln w="38100" cmpd="dbl">
            <a:solidFill>
              <a:srgbClr val="FF66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7839287" y="2021738"/>
            <a:ext cx="1800000" cy="1800000"/>
          </a:xfrm>
          <a:prstGeom prst="ellipse">
            <a:avLst/>
          </a:prstGeom>
          <a:solidFill>
            <a:srgbClr val="CC0099">
              <a:alpha val="24706"/>
            </a:srgbClr>
          </a:solidFill>
          <a:ln w="38100" cmpd="dbl">
            <a:solidFill>
              <a:srgbClr val="CC0099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396538" y="4084774"/>
            <a:ext cx="9085150" cy="1444156"/>
            <a:chOff x="1500188" y="1450180"/>
            <a:chExt cx="9913414" cy="1728001"/>
          </a:xfrm>
        </p:grpSpPr>
        <p:sp>
          <p:nvSpPr>
            <p:cNvPr id="3" name="ホームベース 2"/>
            <p:cNvSpPr/>
            <p:nvPr/>
          </p:nvSpPr>
          <p:spPr>
            <a:xfrm>
              <a:off x="5757514" y="1450181"/>
              <a:ext cx="5656088" cy="1728000"/>
            </a:xfrm>
            <a:prstGeom prst="homePlate">
              <a:avLst>
                <a:gd name="adj" fmla="val 20712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FFF66"/>
                </a:gs>
              </a:gsLst>
              <a:lin ang="10800000" scaled="1"/>
              <a:tileRect/>
            </a:gra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75500" rIns="74295" bIns="37148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219"/>
                </a:lnSpc>
                <a:spcAft>
                  <a:spcPts val="488"/>
                </a:spcAft>
              </a:pPr>
              <a:endParaRPr lang="en-US" altLang="ja-JP" sz="2400" b="1" kern="100" dirty="0" smtClean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1219"/>
                </a:lnSpc>
                <a:spcAft>
                  <a:spcPts val="488"/>
                </a:spcAft>
              </a:pPr>
              <a:r>
                <a:rPr lang="en-US" altLang="ja-JP" sz="2400" b="1" kern="1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STEP</a:t>
              </a:r>
              <a:r>
                <a:rPr lang="ja-JP" altLang="en-US" sz="2400" b="1" kern="1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３</a:t>
              </a:r>
              <a:endParaRPr lang="en-US" altLang="ja-JP" b="1" kern="10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R="204827" indent="72747" algn="ctr"/>
              <a:endParaRPr lang="en-US" altLang="ja-JP" sz="500" b="1" kern="100" dirty="0" smtClean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marR="204827" indent="72747" algn="ctr"/>
              <a:r>
                <a:rPr lang="ja-JP" altLang="ja-JP" sz="1600" b="1" kern="100" dirty="0" smtClean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目指す</a:t>
              </a:r>
              <a:r>
                <a:rPr lang="ja-JP" altLang="ja-JP" sz="1600" b="1" kern="100" dirty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まちづくり</a:t>
              </a:r>
              <a:r>
                <a:rPr lang="ja-JP" altLang="en-US" sz="1600" b="1" kern="100" dirty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に</a:t>
              </a:r>
              <a:r>
                <a:rPr lang="ja-JP" altLang="ja-JP" sz="1600" b="1" kern="100" dirty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ついて</a:t>
              </a:r>
              <a:endParaRPr lang="ja-JP" altLang="ja-JP" sz="1600" kern="100" dirty="0">
                <a:solidFill>
                  <a:schemeClr val="tx1"/>
                </a:solidFill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marR="204827" indent="72747" algn="ctr"/>
              <a:r>
                <a:rPr lang="ja-JP" altLang="ja-JP" sz="1600" b="1" kern="100" dirty="0" smtClean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考えよう</a:t>
              </a:r>
              <a:endParaRPr lang="en-US" altLang="ja-JP" sz="1600" b="1" kern="100" dirty="0" smtClean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marR="204827" indent="72747" algn="ctr"/>
              <a:endParaRPr lang="en-US" altLang="ja-JP" sz="900" b="1" kern="100" dirty="0" smtClean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marR="204827" indent="72747" algn="ctr"/>
              <a:endParaRPr lang="ja-JP" altLang="ja-JP" kern="100" dirty="0">
                <a:solidFill>
                  <a:schemeClr val="tx1"/>
                </a:solidFill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4" name="ホームベース 3"/>
            <p:cNvSpPr/>
            <p:nvPr/>
          </p:nvSpPr>
          <p:spPr>
            <a:xfrm>
              <a:off x="3222685" y="1450181"/>
              <a:ext cx="2890015" cy="1728000"/>
            </a:xfrm>
            <a:prstGeom prst="homePlate">
              <a:avLst>
                <a:gd name="adj" fmla="val 20386"/>
              </a:avLst>
            </a:prstGeom>
            <a:gradFill flip="none" rotWithShape="1">
              <a:gsLst>
                <a:gs pos="0">
                  <a:srgbClr val="FFFF66"/>
                </a:gs>
                <a:gs pos="100000">
                  <a:srgbClr val="B0DD7F"/>
                </a:gs>
              </a:gsLst>
              <a:lin ang="10800000" scaled="1"/>
              <a:tileRect/>
            </a:gra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75500" rIns="74295" bIns="37148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219"/>
                </a:lnSpc>
                <a:spcAft>
                  <a:spcPts val="488"/>
                </a:spcAft>
              </a:pPr>
              <a:r>
                <a:rPr lang="en-US" altLang="ja-JP" sz="2400" b="1" kern="1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STEP</a:t>
              </a:r>
              <a:r>
                <a:rPr lang="ja-JP" altLang="en-US" sz="2400" b="1" kern="1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２</a:t>
              </a:r>
              <a:endParaRPr lang="en-US" altLang="ja-JP" sz="2400" b="1" kern="10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endParaRPr lang="en-US" altLang="ja-JP" sz="500" b="1" kern="100" dirty="0" smtClean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lang="ja-JP" altLang="ja-JP" sz="1600" b="1" kern="100" dirty="0" smtClean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「</a:t>
              </a:r>
              <a:r>
                <a:rPr lang="ja-JP" altLang="ja-JP" sz="1600" b="1" kern="100" dirty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おたる」の</a:t>
              </a:r>
              <a:endParaRPr lang="en-US" altLang="ja-JP" sz="1600" b="1" kern="100" dirty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lang="ja-JP" altLang="en-US" sz="1600" b="1" kern="100" dirty="0" smtClean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未来を描こ</a:t>
              </a:r>
              <a:r>
                <a:rPr lang="ja-JP" altLang="ja-JP" sz="1600" b="1" kern="100" dirty="0" smtClean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う</a:t>
              </a:r>
              <a:endParaRPr lang="en-US" altLang="ja-JP" sz="1600" b="1" kern="100" dirty="0" smtClean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ctr"/>
              <a:endParaRPr lang="ja-JP" altLang="en-US" sz="1100" dirty="0"/>
            </a:p>
          </p:txBody>
        </p:sp>
        <p:sp>
          <p:nvSpPr>
            <p:cNvPr id="5" name="ホームベース 4"/>
            <p:cNvSpPr/>
            <p:nvPr/>
          </p:nvSpPr>
          <p:spPr>
            <a:xfrm>
              <a:off x="1500188" y="1450180"/>
              <a:ext cx="2102139" cy="1728000"/>
            </a:xfrm>
            <a:prstGeom prst="homePlate">
              <a:avLst>
                <a:gd name="adj" fmla="val 22594"/>
              </a:avLst>
            </a:prstGeom>
            <a:gradFill flip="none" rotWithShape="1">
              <a:gsLst>
                <a:gs pos="0">
                  <a:srgbClr val="FFFF00"/>
                </a:gs>
                <a:gs pos="0">
                  <a:srgbClr val="B0DD7F"/>
                </a:gs>
                <a:gs pos="100000">
                  <a:srgbClr val="99CCFF"/>
                </a:gs>
              </a:gsLst>
              <a:lin ang="108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75500" rIns="74295" bIns="37148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219"/>
                </a:lnSpc>
                <a:spcAft>
                  <a:spcPts val="488"/>
                </a:spcAft>
              </a:pPr>
              <a:r>
                <a:rPr lang="en-US" altLang="ja-JP" sz="2400" b="1" kern="1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STEP</a:t>
              </a:r>
              <a:r>
                <a:rPr lang="ja-JP" altLang="ja-JP" sz="2400" b="1" kern="100" dirty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１</a:t>
              </a:r>
              <a:endParaRPr lang="en-US" altLang="ja-JP" sz="2400" b="1" kern="10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ja-JP" sz="1600" b="1" kern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「おたる</a:t>
              </a:r>
              <a:r>
                <a:rPr lang="ja-JP" altLang="ja-JP" sz="1600" b="1" kern="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」</a:t>
              </a:r>
              <a:r>
                <a:rPr lang="ja-JP" altLang="en-US" sz="1600" b="1" kern="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</a:t>
              </a:r>
              <a:endParaRPr lang="en-US" altLang="ja-JP" sz="1600" b="1" kern="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ja-JP" sz="1600" b="1" kern="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これまで</a:t>
              </a:r>
              <a:r>
                <a:rPr lang="ja-JP" altLang="en-US" sz="1600" b="1" kern="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</a:t>
              </a:r>
              <a:endParaRPr lang="en-US" altLang="ja-JP" sz="1600" b="1" kern="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600" b="1" kern="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今をみつめる</a:t>
              </a:r>
              <a:endParaRPr lang="ja-JP" altLang="en-US" sz="1463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975670" y="1062975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531593" y="1136150"/>
            <a:ext cx="150106" cy="52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463">
                <a:latin typeface="Arial" panose="020B0604020202020204" pitchFamily="34" charset="0"/>
              </a:rPr>
              <a:t/>
            </a:r>
            <a:br>
              <a:rPr kumimoji="0" lang="ja-JP" altLang="ja-JP" sz="1463">
                <a:latin typeface="Arial" panose="020B0604020202020204" pitchFamily="34" charset="0"/>
              </a:rPr>
            </a:br>
            <a:endParaRPr kumimoji="0" lang="ja-JP" altLang="ja-JP" sz="1463">
              <a:latin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975670" y="1434450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75670" y="1563954"/>
            <a:ext cx="150106" cy="41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731"/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1463">
              <a:latin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7516" y="962259"/>
            <a:ext cx="405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63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76200" dir="2700000" algn="tl" rotWithShape="0">
                    <a:srgbClr val="FFFF00">
                      <a:alpha val="6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全体プログラム</a:t>
            </a:r>
            <a:endParaRPr kumimoji="1" lang="ja-JP" altLang="en-US" sz="3600" b="1" dirty="0">
              <a:ln w="635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76200" dir="2700000" algn="tl" rotWithShape="0">
                  <a:srgbClr val="FFFF00">
                    <a:alpha val="6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41217" y="1596305"/>
            <a:ext cx="115065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3399FF">
                <a:alpha val="49804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n w="6350">
                  <a:solidFill>
                    <a:schemeClr val="tx1"/>
                  </a:solidFill>
                </a:ln>
                <a:effectLst/>
              </a:rPr>
              <a:t>第１回</a:t>
            </a:r>
            <a:endParaRPr kumimoji="1" lang="ja-JP" altLang="en-US" sz="2400" b="1" dirty="0">
              <a:ln w="63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975121" y="1608589"/>
            <a:ext cx="115065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92D05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n w="6350">
                  <a:solidFill>
                    <a:schemeClr val="tx1"/>
                  </a:solidFill>
                </a:ln>
                <a:effectLst/>
              </a:rPr>
              <a:t>第２回</a:t>
            </a:r>
            <a:endParaRPr kumimoji="1" lang="ja-JP" altLang="en-US" sz="2400" b="1" dirty="0">
              <a:ln w="63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916812" y="1596304"/>
            <a:ext cx="115065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n w="6350">
                  <a:solidFill>
                    <a:schemeClr val="tx1"/>
                  </a:solidFill>
                </a:ln>
                <a:effectLst/>
              </a:rPr>
              <a:t>第３回</a:t>
            </a:r>
            <a:endParaRPr kumimoji="1" lang="ja-JP" altLang="en-US" sz="2400" b="1" dirty="0">
              <a:ln w="63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760751" y="1592831"/>
            <a:ext cx="115065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C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n w="6350">
                  <a:solidFill>
                    <a:schemeClr val="tx1"/>
                  </a:solidFill>
                </a:ln>
                <a:effectLst>
                  <a:outerShdw blurRad="50800" dist="38100" dir="5400000" algn="ctr" rotWithShape="0">
                    <a:srgbClr val="FF6600">
                      <a:alpha val="80000"/>
                    </a:srgbClr>
                  </a:outerShdw>
                </a:effectLst>
              </a:rPr>
              <a:t>第４回</a:t>
            </a:r>
            <a:endParaRPr kumimoji="1" lang="ja-JP" altLang="en-US" sz="2400" b="1" dirty="0">
              <a:ln w="6350">
                <a:solidFill>
                  <a:schemeClr val="tx1"/>
                </a:solidFill>
              </a:ln>
              <a:effectLst>
                <a:outerShdw blurRad="50800" dist="38100" dir="5400000" algn="ctr" rotWithShape="0">
                  <a:srgbClr val="FF6600">
                    <a:alpha val="80000"/>
                  </a:srgbClr>
                </a:outerShdw>
              </a:effectLst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20866" y="1592830"/>
            <a:ext cx="115065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CC0099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n w="6350">
                  <a:solidFill>
                    <a:schemeClr val="tx1"/>
                  </a:solidFill>
                </a:ln>
                <a:effectLst/>
              </a:rPr>
              <a:t>第５回</a:t>
            </a:r>
            <a:endParaRPr kumimoji="1" lang="ja-JP" altLang="en-US" sz="2400" b="1" dirty="0">
              <a:ln w="63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6566" y="2208247"/>
            <a:ext cx="203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323043" y="2195443"/>
            <a:ext cx="203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276547" y="2195443"/>
            <a:ext cx="203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088125" y="2244346"/>
            <a:ext cx="203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923083" y="2274421"/>
            <a:ext cx="203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6537" y="2607641"/>
            <a:ext cx="1645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「おたる」のいいところ・わるいところ</a:t>
            </a:r>
            <a:endParaRPr lang="en-US" altLang="ja-JP" b="1" dirty="0">
              <a:ln w="63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201518" y="2594139"/>
            <a:ext cx="1726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spc="-150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b="1" spc="-150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年後、こんな</a:t>
            </a:r>
            <a:endParaRPr lang="en-US" altLang="ja-JP" b="1" spc="-150" dirty="0" smtClean="0">
              <a:ln w="63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「おたる」に</a:t>
            </a:r>
            <a:endParaRPr lang="en-US" altLang="ja-JP" b="1" dirty="0" smtClean="0">
              <a:ln w="63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したい</a:t>
            </a:r>
            <a:endParaRPr lang="ja-JP" altLang="en-US" b="1" dirty="0">
              <a:ln w="63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161847" y="2588826"/>
            <a:ext cx="1645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b="1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年後</a:t>
            </a:r>
            <a:r>
              <a:rPr lang="ja-JP" altLang="en-US" b="1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endParaRPr lang="en-US" altLang="ja-JP" b="1" dirty="0" smtClean="0">
              <a:ln w="63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「おたる」を</a:t>
            </a:r>
            <a:endParaRPr lang="en-US" altLang="ja-JP" b="1" dirty="0" smtClean="0">
              <a:ln w="63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提案</a:t>
            </a:r>
            <a:r>
              <a:rPr lang="ja-JP" altLang="en-US" b="1" dirty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しよう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045596" y="2608935"/>
            <a:ext cx="1645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「おたる」のみらいづくりのアイデア①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968680" y="2599898"/>
            <a:ext cx="1645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「おたる」のみらいづくりの</a:t>
            </a:r>
            <a:r>
              <a:rPr lang="ja-JP" altLang="en-US" b="1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アイデア②</a:t>
            </a:r>
            <a:endParaRPr lang="ja-JP" altLang="en-US" b="1" dirty="0">
              <a:ln w="63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" y="0"/>
            <a:ext cx="9906000" cy="688671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013075" y="1127953"/>
            <a:ext cx="76275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情報提供</a:t>
            </a:r>
            <a:endParaRPr lang="en-US" altLang="ja-JP" sz="1000" b="1" dirty="0" smtClean="0">
              <a:ln w="12700">
                <a:solidFill>
                  <a:srgbClr val="2E75B6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 smtClean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2800" b="1" kern="100" spc="-150" dirty="0" smtClean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人口についてみつめる</a:t>
            </a:r>
            <a:endParaRPr lang="en-US" altLang="ja-JP" sz="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ja-JP" altLang="en-US" sz="12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200" b="1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2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特別講演</a:t>
            </a:r>
            <a:endParaRPr lang="en-US" altLang="ja-JP" sz="2800" b="1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ja-JP" altLang="en-US" sz="20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2800" b="1" kern="100" spc="-150" dirty="0" smtClean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住み続けられるまちづくり</a:t>
            </a:r>
            <a:endParaRPr lang="en-US" altLang="ja-JP" sz="2800" b="1" kern="100" spc="-150" dirty="0" smtClean="0">
              <a:ln w="12700">
                <a:solidFill>
                  <a:srgbClr val="2E75B6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ja-JP" altLang="en-US" sz="12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200" b="1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ja-JP" altLang="en-US" sz="28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ふりかえり</a:t>
            </a:r>
            <a:endParaRPr lang="en-US" altLang="ja-JP" sz="9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ja-JP" altLang="en-US" sz="2000" b="1" kern="100" spc="-150" dirty="0" smtClean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28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１０年後、こんな「</a:t>
            </a:r>
            <a:r>
              <a:rPr lang="ja-JP" altLang="ja-JP" sz="28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おたる</a:t>
            </a:r>
            <a:r>
              <a:rPr lang="ja-JP" altLang="en-US" sz="28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」に</a:t>
            </a:r>
            <a:r>
              <a:rPr lang="ja-JP" altLang="en-US" sz="2800" b="1" kern="100" spc="-150" dirty="0" smtClean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したい</a:t>
            </a:r>
            <a:endParaRPr lang="en-US" altLang="ja-JP" sz="2800" b="1" kern="100" spc="-150" dirty="0" smtClean="0">
              <a:ln w="12700">
                <a:solidFill>
                  <a:srgbClr val="2E75B6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ja-JP" altLang="en-US" sz="20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28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ja-JP" altLang="en-US" sz="20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b="1" kern="100" spc="-150" dirty="0" smtClean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１０年後の「</a:t>
            </a:r>
            <a:r>
              <a:rPr lang="ja-JP" altLang="ja-JP" sz="28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おたる</a:t>
            </a:r>
            <a:r>
              <a:rPr lang="ja-JP" altLang="en-US" sz="28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」を</a:t>
            </a:r>
            <a:r>
              <a:rPr lang="ja-JP" altLang="en-US" sz="2800" b="1" kern="100" spc="-150" dirty="0" smtClean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提案しよう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2013075" y="2554129"/>
            <a:ext cx="2065379" cy="103"/>
          </a:xfrm>
          <a:prstGeom prst="line">
            <a:avLst/>
          </a:prstGeom>
          <a:ln w="444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2050154" y="1538606"/>
            <a:ext cx="1910075" cy="0"/>
          </a:xfrm>
          <a:prstGeom prst="line">
            <a:avLst/>
          </a:prstGeom>
          <a:ln w="444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角丸四角形 3"/>
          <p:cNvSpPr/>
          <p:nvPr/>
        </p:nvSpPr>
        <p:spPr>
          <a:xfrm>
            <a:off x="5642517" y="5682936"/>
            <a:ext cx="3725420" cy="506077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kern="1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１６：００ 終了</a:t>
            </a:r>
            <a:r>
              <a:rPr lang="ja-JP" altLang="en-US" sz="24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予定 </a:t>
            </a:r>
            <a:endParaRPr lang="ja-JP" altLang="ja-JP" sz="2400" b="1" kern="100" spc="-150" dirty="0">
              <a:ln w="12700">
                <a:solidFill>
                  <a:srgbClr val="2E75B6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4423" y="164868"/>
            <a:ext cx="328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63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76200" dir="2700000" algn="tl" rotWithShape="0">
                    <a:srgbClr val="FFFF00">
                      <a:alpha val="6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本日の流れ</a:t>
            </a:r>
            <a:endParaRPr kumimoji="1" lang="ja-JP" altLang="en-US" sz="3600" b="1" dirty="0">
              <a:ln w="635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76200" dir="2700000" algn="tl" rotWithShape="0">
                  <a:srgbClr val="FFFF00">
                    <a:alpha val="6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642517" y="4290212"/>
            <a:ext cx="3725420" cy="506077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kern="1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１４：１５ ～ 休  憩</a:t>
            </a:r>
            <a:endParaRPr lang="ja-JP" altLang="ja-JP" sz="2400" b="1" kern="100" spc="-150" dirty="0">
              <a:ln w="12700">
                <a:solidFill>
                  <a:srgbClr val="2E75B6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2063015" y="3592551"/>
            <a:ext cx="2209123" cy="10278"/>
          </a:xfrm>
          <a:prstGeom prst="line">
            <a:avLst/>
          </a:prstGeom>
          <a:ln w="444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2046107" y="5080121"/>
            <a:ext cx="3048792" cy="3989"/>
          </a:xfrm>
          <a:prstGeom prst="line">
            <a:avLst/>
          </a:prstGeom>
          <a:ln w="444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/>
        </p:nvSpPr>
        <p:spPr>
          <a:xfrm>
            <a:off x="1821659" y="1118187"/>
            <a:ext cx="432000" cy="432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 anchorCtr="1"/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1806890" y="2132511"/>
            <a:ext cx="432000" cy="432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832810" y="3169305"/>
            <a:ext cx="432000" cy="432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821659" y="4660644"/>
            <a:ext cx="432000" cy="432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1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4"/>
            <a:ext cx="9906000" cy="6886714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287080" y="253242"/>
            <a:ext cx="434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情報提供（人口についてみつめる）</a:t>
            </a:r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dirty="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dirty="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dirty="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194"/>
          <p:cNvSpPr txBox="1"/>
          <p:nvPr/>
        </p:nvSpPr>
        <p:spPr>
          <a:xfrm>
            <a:off x="472183" y="5570359"/>
            <a:ext cx="9034672" cy="79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5570" indent="-115570">
              <a:lnSpc>
                <a:spcPts val="2800"/>
              </a:lnSpc>
              <a:spcAft>
                <a:spcPts val="0"/>
              </a:spcAft>
            </a:pPr>
            <a:r>
              <a:rPr lang="ja-JP" altLang="en-US" sz="1600" b="1" kern="100" dirty="0" smtClean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○平成</a:t>
            </a:r>
            <a:r>
              <a:rPr lang="en-US" altLang="ja-JP" sz="1600" b="1" kern="100" dirty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27</a:t>
            </a:r>
            <a:r>
              <a:rPr lang="ja-JP" altLang="en-US" sz="1600" b="1" kern="100" dirty="0" smtClean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年の人口　　第</a:t>
            </a:r>
            <a:r>
              <a:rPr lang="en-US" altLang="ja-JP" sz="1600" b="1" kern="100" dirty="0" smtClean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6</a:t>
            </a:r>
            <a:r>
              <a:rPr lang="ja-JP" altLang="en-US" sz="1600" b="1" kern="100" dirty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次総合計画策定時</a:t>
            </a:r>
            <a:r>
              <a:rPr lang="ja-JP" altLang="en-US" sz="1600" b="1" kern="100" dirty="0" smtClean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の推計：</a:t>
            </a:r>
            <a:r>
              <a:rPr lang="en-US" altLang="ja-JP" sz="1600" b="1" kern="100" dirty="0" smtClean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122,538</a:t>
            </a:r>
            <a:r>
              <a:rPr lang="ja-JP" altLang="en-US" sz="1600" b="1" kern="100" dirty="0" smtClean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人 ⇒ 実際：</a:t>
            </a:r>
            <a:r>
              <a:rPr lang="en-US" altLang="ja-JP" sz="1600" b="1" kern="100" dirty="0" smtClean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121,924</a:t>
            </a:r>
            <a:r>
              <a:rPr lang="ja-JP" altLang="en-US" sz="1600" b="1" kern="100" dirty="0" smtClean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人（</a:t>
            </a:r>
            <a:r>
              <a:rPr lang="en-US" altLang="ja-JP" sz="1600" b="1" kern="100" dirty="0" smtClean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-614</a:t>
            </a:r>
            <a:r>
              <a:rPr lang="ja-JP" altLang="en-US" sz="1600" b="1" kern="100" dirty="0" smtClean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人、</a:t>
            </a:r>
            <a:r>
              <a:rPr lang="en-US" altLang="ja-JP" sz="1600" b="1" kern="100" dirty="0" smtClean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-0.5</a:t>
            </a:r>
            <a:r>
              <a:rPr lang="ja-JP" altLang="en-US" sz="1600" b="1" kern="100" dirty="0" smtClean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％）</a:t>
            </a:r>
            <a:endParaRPr lang="en-US" altLang="ja-JP" sz="1600" b="1" kern="100" dirty="0" smtClean="0">
              <a:solidFill>
                <a:schemeClr val="accent1">
                  <a:lumMod val="50000"/>
                </a:schemeClr>
              </a:solidFill>
              <a:latin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115570" indent="-115570">
              <a:lnSpc>
                <a:spcPts val="2800"/>
              </a:lnSpc>
              <a:spcAft>
                <a:spcPts val="0"/>
              </a:spcAft>
            </a:pPr>
            <a:r>
              <a:rPr lang="ja-JP" altLang="en-US" sz="1600" b="1" kern="100" dirty="0" smtClean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○平成</a:t>
            </a:r>
            <a:r>
              <a:rPr lang="en-US" altLang="ja-JP" sz="1600" b="1" kern="100" dirty="0" smtClean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17</a:t>
            </a:r>
            <a:r>
              <a:rPr lang="ja-JP" altLang="en-US" sz="1600" b="1" kern="100" dirty="0" smtClean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年以降、５年で約１万人（年約２千人）のペースで減少。今後も同様の推計。</a:t>
            </a:r>
            <a:endParaRPr lang="ja-JP" sz="1600" b="1" kern="100" dirty="0">
              <a:solidFill>
                <a:schemeClr val="accent1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4" name="図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3" y="859317"/>
            <a:ext cx="9659094" cy="4663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円/楕円 3"/>
          <p:cNvSpPr/>
          <p:nvPr/>
        </p:nvSpPr>
        <p:spPr>
          <a:xfrm>
            <a:off x="5288590" y="2286245"/>
            <a:ext cx="848299" cy="31948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5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26" y="1191325"/>
            <a:ext cx="9600480" cy="289158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92200" y="4689440"/>
            <a:ext cx="7721600" cy="1528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b="1" kern="100" dirty="0" smtClean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小樽市の人口減少 </a:t>
            </a:r>
            <a:r>
              <a:rPr lang="ja-JP" altLang="en-US" b="1" kern="100" dirty="0" smtClean="0">
                <a:solidFill>
                  <a:srgbClr val="002060"/>
                </a:solidFill>
                <a:latin typeface="ＭＳ Ｐゴシック" panose="020B0600070205080204" pitchFamily="50" charset="-128"/>
                <a:cs typeface="メイリオ" panose="020B0604030504040204" pitchFamily="50" charset="-128"/>
              </a:rPr>
              <a:t>＝ 社会減</a:t>
            </a:r>
            <a:r>
              <a:rPr lang="ja-JP" altLang="en-US" kern="100" dirty="0">
                <a:solidFill>
                  <a:srgbClr val="002060"/>
                </a:solidFill>
                <a:latin typeface="ＭＳ Ｐゴシック" panose="020B0600070205080204" pitchFamily="50" charset="-128"/>
                <a:cs typeface="メイリオ" panose="020B0604030504040204" pitchFamily="50" charset="-128"/>
              </a:rPr>
              <a:t>（転入＜転出</a:t>
            </a:r>
            <a:r>
              <a:rPr lang="ja-JP" altLang="en-US" kern="100" dirty="0" smtClean="0">
                <a:solidFill>
                  <a:srgbClr val="002060"/>
                </a:solidFill>
                <a:latin typeface="ＭＳ Ｐゴシック" panose="020B0600070205080204" pitchFamily="50" charset="-128"/>
                <a:cs typeface="メイリオ" panose="020B0604030504040204" pitchFamily="50" charset="-128"/>
              </a:rPr>
              <a:t>） </a:t>
            </a:r>
            <a:r>
              <a:rPr lang="ja-JP" altLang="en-US" b="1" kern="100" dirty="0" smtClean="0">
                <a:solidFill>
                  <a:srgbClr val="002060"/>
                </a:solidFill>
                <a:latin typeface="ＭＳ Ｐゴシック" panose="020B0600070205080204" pitchFamily="50" charset="-128"/>
                <a:cs typeface="メイリオ" panose="020B0604030504040204" pitchFamily="50" charset="-128"/>
              </a:rPr>
              <a:t>＋ 自然減</a:t>
            </a:r>
            <a:r>
              <a:rPr lang="ja-JP" altLang="en-US" kern="100" dirty="0">
                <a:solidFill>
                  <a:srgbClr val="002060"/>
                </a:solidFill>
                <a:latin typeface="ＭＳ Ｐゴシック" panose="020B0600070205080204" pitchFamily="50" charset="-128"/>
                <a:cs typeface="メイリオ" panose="020B0604030504040204" pitchFamily="50" charset="-128"/>
              </a:rPr>
              <a:t>（出生＜死亡）</a:t>
            </a: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ja-JP" altLang="en-US" kern="100" dirty="0" smtClean="0">
                <a:solidFill>
                  <a:srgbClr val="002060"/>
                </a:solidFill>
                <a:latin typeface="ＭＳ Ｐゴシック" panose="020B0600070205080204" pitchFamily="50" charset="-128"/>
                <a:cs typeface="メイリオ" panose="020B0604030504040204" pitchFamily="50" charset="-128"/>
              </a:rPr>
              <a:t>○社</a:t>
            </a:r>
            <a:r>
              <a:rPr lang="ja-JP" altLang="en-US" kern="100" dirty="0">
                <a:solidFill>
                  <a:srgbClr val="002060"/>
                </a:solidFill>
                <a:latin typeface="ＭＳ Ｐゴシック" panose="020B0600070205080204" pitchFamily="50" charset="-128"/>
                <a:cs typeface="メイリオ" panose="020B0604030504040204" pitchFamily="50" charset="-128"/>
              </a:rPr>
              <a:t>会減（減少傾向）　　転入・転出ともに減少傾向</a:t>
            </a: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ja-JP" altLang="en-US" kern="100" dirty="0" smtClean="0">
                <a:solidFill>
                  <a:srgbClr val="002060"/>
                </a:solidFill>
                <a:latin typeface="ＭＳ Ｐゴシック" panose="020B0600070205080204" pitchFamily="50" charset="-128"/>
                <a:cs typeface="メイリオ" panose="020B0604030504040204" pitchFamily="50" charset="-128"/>
              </a:rPr>
              <a:t>○自然減（</a:t>
            </a:r>
            <a:r>
              <a:rPr lang="ja-JP" altLang="en-US" kern="100" dirty="0">
                <a:solidFill>
                  <a:srgbClr val="002060"/>
                </a:solidFill>
                <a:latin typeface="ＭＳ Ｐゴシック" panose="020B0600070205080204" pitchFamily="50" charset="-128"/>
                <a:cs typeface="メイリオ" panose="020B0604030504040204" pitchFamily="50" charset="-128"/>
              </a:rPr>
              <a:t>拡大</a:t>
            </a:r>
            <a:r>
              <a:rPr lang="ja-JP" altLang="en-US" kern="100" dirty="0" smtClean="0">
                <a:solidFill>
                  <a:srgbClr val="002060"/>
                </a:solidFill>
                <a:latin typeface="ＭＳ Ｐゴシック" panose="020B0600070205080204" pitchFamily="50" charset="-128"/>
                <a:cs typeface="メイリオ" panose="020B0604030504040204" pitchFamily="50" charset="-128"/>
              </a:rPr>
              <a:t>傾向）　　出生数：減少傾向　　死亡数：増加傾向</a:t>
            </a:r>
            <a:endParaRPr lang="ja-JP" altLang="en-US" kern="100" dirty="0">
              <a:solidFill>
                <a:srgbClr val="002060"/>
              </a:solidFill>
              <a:latin typeface="ＭＳ Ｐゴシック" panose="020B060007020508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ja-JP" altLang="en-US" kern="100" dirty="0" smtClean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○</a:t>
            </a:r>
            <a:r>
              <a:rPr lang="ja-JP" altLang="en-US" u="sng" kern="100" dirty="0" smtClean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社会減</a:t>
            </a:r>
            <a:r>
              <a:rPr lang="ja-JP" altLang="en-US" u="sng" kern="100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より</a:t>
            </a:r>
            <a:r>
              <a:rPr lang="ja-JP" altLang="en-US" u="sng" kern="100" dirty="0" smtClean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自然減の方</a:t>
            </a:r>
            <a:r>
              <a:rPr lang="ja-JP" altLang="en-US" u="sng" kern="100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が</a:t>
            </a:r>
            <a:r>
              <a:rPr lang="ja-JP" altLang="en-US" u="sng" kern="100" dirty="0" smtClean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、影響が大きくなっている</a:t>
            </a:r>
            <a:endParaRPr lang="en-US" altLang="ja-JP" sz="3200" u="sng" kern="100" spc="-150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10123" y="3868442"/>
            <a:ext cx="3459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1400" kern="1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住民基本台帳</a:t>
            </a:r>
            <a:r>
              <a:rPr lang="ja-JP" altLang="en-US" sz="1400" kern="1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より（各年</a:t>
            </a:r>
            <a:r>
              <a:rPr lang="ja-JP" altLang="en-US" sz="1400" kern="1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の人口は</a:t>
            </a:r>
            <a:r>
              <a:rPr lang="en-US" altLang="ja-JP" sz="1400" kern="1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400" kern="1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kern="1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31</a:t>
            </a:r>
            <a:r>
              <a:rPr lang="ja-JP" altLang="en-US" sz="1400" kern="1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日現在）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7080" y="942732"/>
            <a:ext cx="483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000" kern="100" spc="-150" dirty="0">
                <a:latin typeface="ＭＳ Ｐゴシック" panose="020B0600070205080204" pitchFamily="50" charset="-128"/>
                <a:cs typeface="メイリオ" panose="020B0604030504040204" pitchFamily="50" charset="-128"/>
              </a:rPr>
              <a:t>自然動態（出生・死亡）、社会動態（転入・転出）</a:t>
            </a:r>
            <a:endParaRPr lang="ja-JP" altLang="en-US" sz="2000" kern="100" spc="-15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710149" y="3568423"/>
            <a:ext cx="3448280" cy="360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7080" y="301342"/>
            <a:ext cx="434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情報提供（人口についてみつめる）</a:t>
            </a:r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5780928" y="4186837"/>
            <a:ext cx="1260000" cy="440457"/>
          </a:xfrm>
          <a:prstGeom prst="wedgeRoundRectCallout">
            <a:avLst>
              <a:gd name="adj1" fmla="val -14364"/>
              <a:gd name="adj2" fmla="val 7688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1400" b="1" dirty="0"/>
              <a:t>昭和</a:t>
            </a:r>
            <a:r>
              <a:rPr lang="ja-JP" altLang="en-US" sz="1400" b="1" dirty="0" smtClean="0"/>
              <a:t>６２年から</a:t>
            </a:r>
            <a:endParaRPr lang="en-US" altLang="ja-JP" sz="1400" b="1" dirty="0" smtClean="0"/>
          </a:p>
        </p:txBody>
      </p:sp>
      <p:sp>
        <p:nvSpPr>
          <p:cNvPr id="17" name="角丸四角形吹き出し 16"/>
          <p:cNvSpPr/>
          <p:nvPr/>
        </p:nvSpPr>
        <p:spPr>
          <a:xfrm>
            <a:off x="3578006" y="4199368"/>
            <a:ext cx="1260000" cy="440457"/>
          </a:xfrm>
          <a:prstGeom prst="wedgeRoundRectCallout">
            <a:avLst>
              <a:gd name="adj1" fmla="val -14364"/>
              <a:gd name="adj2" fmla="val 7976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1400" b="1" dirty="0"/>
              <a:t>昭和</a:t>
            </a:r>
            <a:r>
              <a:rPr lang="ja-JP" altLang="en-US" sz="1400" b="1" dirty="0" smtClean="0"/>
              <a:t>３４年から</a:t>
            </a:r>
            <a:endParaRPr lang="en-US" altLang="ja-JP" sz="1400" b="1" dirty="0" smtClean="0"/>
          </a:p>
        </p:txBody>
      </p:sp>
      <p:sp>
        <p:nvSpPr>
          <p:cNvPr id="22" name="角丸四角形吹き出し 21"/>
          <p:cNvSpPr/>
          <p:nvPr/>
        </p:nvSpPr>
        <p:spPr>
          <a:xfrm>
            <a:off x="1932542" y="4186837"/>
            <a:ext cx="1260000" cy="440457"/>
          </a:xfrm>
          <a:prstGeom prst="wedgeRoundRectCallout">
            <a:avLst>
              <a:gd name="adj1" fmla="val -14364"/>
              <a:gd name="adj2" fmla="val 7688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1400" b="1" dirty="0"/>
              <a:t>昭和</a:t>
            </a:r>
            <a:r>
              <a:rPr lang="ja-JP" altLang="en-US" sz="1400" b="1" dirty="0" smtClean="0"/>
              <a:t>３９年から</a:t>
            </a:r>
            <a:endParaRPr lang="en-US" altLang="ja-JP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0650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975670" y="1062975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531593" y="1136150"/>
            <a:ext cx="150106" cy="52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463">
                <a:latin typeface="Arial" panose="020B0604020202020204" pitchFamily="34" charset="0"/>
              </a:rPr>
              <a:t/>
            </a:r>
            <a:br>
              <a:rPr kumimoji="0" lang="ja-JP" altLang="ja-JP" sz="1463">
                <a:latin typeface="Arial" panose="020B0604020202020204" pitchFamily="34" charset="0"/>
              </a:rPr>
            </a:br>
            <a:endParaRPr kumimoji="0" lang="ja-JP" altLang="ja-JP" sz="1463">
              <a:latin typeface="Arial" panose="020B0604020202020204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975670" y="1434450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975670" y="1563954"/>
            <a:ext cx="150106" cy="41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731"/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1463">
              <a:latin typeface="Arial" panose="020B0604020202020204" pitchFamily="34" charset="0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25" name="フッター プレースホルダー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10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02827" y="888590"/>
            <a:ext cx="8700346" cy="5490951"/>
            <a:chOff x="602827" y="718463"/>
            <a:chExt cx="8700346" cy="5490951"/>
          </a:xfrm>
        </p:grpSpPr>
        <p:pic>
          <p:nvPicPr>
            <p:cNvPr id="58" name="図 57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1"/>
            <a:stretch/>
          </p:blipFill>
          <p:spPr bwMode="auto">
            <a:xfrm>
              <a:off x="602827" y="718463"/>
              <a:ext cx="8700346" cy="5490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角丸四角形吹き出し 9"/>
            <p:cNvSpPr/>
            <p:nvPr/>
          </p:nvSpPr>
          <p:spPr>
            <a:xfrm>
              <a:off x="4198513" y="2879212"/>
              <a:ext cx="1970467" cy="682579"/>
            </a:xfrm>
            <a:prstGeom prst="wedgeRoundRectCallout">
              <a:avLst>
                <a:gd name="adj1" fmla="val -59810"/>
                <a:gd name="adj2" fmla="val 32784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/>
                <a:t>女性は２５～２９歳の転出が最も多い</a:t>
              </a:r>
              <a:endParaRPr kumimoji="1" lang="ja-JP" altLang="en-US" sz="1400" dirty="0"/>
            </a:p>
          </p:txBody>
        </p:sp>
        <p:sp>
          <p:nvSpPr>
            <p:cNvPr id="11" name="角丸四角形吹き出し 10"/>
            <p:cNvSpPr/>
            <p:nvPr/>
          </p:nvSpPr>
          <p:spPr>
            <a:xfrm>
              <a:off x="1339403" y="3806491"/>
              <a:ext cx="1481070" cy="791267"/>
            </a:xfrm>
            <a:prstGeom prst="wedgeRoundRectCallout">
              <a:avLst>
                <a:gd name="adj1" fmla="val 57177"/>
                <a:gd name="adj2" fmla="val -32994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1400" dirty="0"/>
                <a:t>男性</a:t>
              </a:r>
              <a:r>
                <a:rPr kumimoji="1" lang="ja-JP" altLang="en-US" sz="1400" dirty="0" smtClean="0"/>
                <a:t>は２０～２４歳</a:t>
              </a:r>
              <a:endParaRPr kumimoji="1" lang="en-US" altLang="ja-JP" sz="1400" dirty="0" smtClean="0"/>
            </a:p>
            <a:p>
              <a:pPr algn="ctr"/>
              <a:r>
                <a:rPr kumimoji="1" lang="ja-JP" altLang="en-US" sz="1400" dirty="0" err="1" smtClean="0"/>
                <a:t>の転</a:t>
              </a:r>
              <a:r>
                <a:rPr kumimoji="1" lang="ja-JP" altLang="en-US" sz="1400" dirty="0" smtClean="0"/>
                <a:t>出が</a:t>
              </a:r>
            </a:p>
            <a:p>
              <a:pPr algn="ctr"/>
              <a:r>
                <a:rPr kumimoji="1" lang="ja-JP" altLang="en-US" sz="1400" dirty="0" smtClean="0"/>
                <a:t>最も多い</a:t>
              </a:r>
              <a:endParaRPr kumimoji="1" lang="ja-JP" altLang="en-US" sz="1400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287080" y="154021"/>
            <a:ext cx="434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情報提供（人口についてみつめる）</a:t>
            </a:r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00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ja-JP" kern="100" smtClean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r>
              <a:rPr lang="ja-JP" altLang="en-US" kern="100" spc="-30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en-US" kern="100" spc="-150" smtClean="0"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solidFill>
                  <a:srgbClr val="CC3399"/>
                </a:solid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００</a:t>
            </a:r>
            <a:endParaRPr lang="ja-JP" altLang="ja-JP" sz="1050" kern="100" spc="-150" dirty="0" smtClean="0">
              <a:ln w="6350" cap="flat" cmpd="sng" algn="ctr">
                <a:solidFill>
                  <a:schemeClr val="tx1"/>
                </a:solidFill>
                <a:prstDash val="solid"/>
                <a:round/>
              </a:ln>
              <a:solidFill>
                <a:srgbClr val="CC3399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531627" y="880834"/>
            <a:ext cx="8832851" cy="5498705"/>
            <a:chOff x="531627" y="774504"/>
            <a:chExt cx="8832851" cy="5498705"/>
          </a:xfrm>
        </p:grpSpPr>
        <p:pic>
          <p:nvPicPr>
            <p:cNvPr id="5" name="図 4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b="2342"/>
            <a:stretch/>
          </p:blipFill>
          <p:spPr bwMode="auto">
            <a:xfrm>
              <a:off x="531627" y="774504"/>
              <a:ext cx="8832851" cy="54987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角丸四角形吹き出し 7"/>
            <p:cNvSpPr/>
            <p:nvPr/>
          </p:nvSpPr>
          <p:spPr>
            <a:xfrm>
              <a:off x="3696237" y="1339404"/>
              <a:ext cx="2486391" cy="682579"/>
            </a:xfrm>
            <a:prstGeom prst="wedgeRoundRectCallout">
              <a:avLst>
                <a:gd name="adj1" fmla="val 62432"/>
                <a:gd name="adj2" fmla="val -12499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/>
                <a:t>「後志管内」や「その他道内」</a:t>
              </a:r>
            </a:p>
            <a:p>
              <a:pPr algn="ctr"/>
              <a:r>
                <a:rPr kumimoji="1" lang="ja-JP" altLang="en-US" sz="1400" dirty="0" smtClean="0"/>
                <a:t>から</a:t>
              </a:r>
              <a:r>
                <a:rPr lang="ja-JP" altLang="en-US" sz="1400" dirty="0" smtClean="0"/>
                <a:t>は</a:t>
              </a:r>
              <a:r>
                <a:rPr kumimoji="1" lang="ja-JP" altLang="en-US" sz="1400" dirty="0" smtClean="0"/>
                <a:t>転入の方が多い</a:t>
              </a:r>
              <a:endParaRPr kumimoji="1" lang="ja-JP" altLang="en-US" sz="1400" dirty="0"/>
            </a:p>
          </p:txBody>
        </p:sp>
        <p:sp>
          <p:nvSpPr>
            <p:cNvPr id="9" name="角丸四角形吹き出し 8"/>
            <p:cNvSpPr/>
            <p:nvPr/>
          </p:nvSpPr>
          <p:spPr>
            <a:xfrm>
              <a:off x="3117458" y="4018207"/>
              <a:ext cx="2278792" cy="746975"/>
            </a:xfrm>
            <a:prstGeom prst="wedgeRoundRectCallout">
              <a:avLst>
                <a:gd name="adj1" fmla="val -57080"/>
                <a:gd name="adj2" fmla="val 34168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/>
                <a:t>「札幌市」への転出超過が</a:t>
              </a:r>
            </a:p>
            <a:p>
              <a:pPr algn="ctr"/>
              <a:r>
                <a:rPr kumimoji="1" lang="ja-JP" altLang="en-US" sz="1400" dirty="0" smtClean="0"/>
                <a:t>大きい</a:t>
              </a:r>
              <a:endParaRPr kumimoji="1" lang="ja-JP" altLang="en-US" sz="1400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87080" y="154021"/>
            <a:ext cx="434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情報提供（人口についてみつめる）</a:t>
            </a:r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445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5810</TotalTime>
  <Words>664</Words>
  <Application>Microsoft Office PowerPoint</Application>
  <PresentationFormat>A4 210 x 297 mm</PresentationFormat>
  <Paragraphs>198</Paragraphs>
  <Slides>16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8" baseType="lpstr">
      <vt:lpstr>HGP教科書体</vt:lpstr>
      <vt:lpstr>HGP創英角ﾎﾟｯﾌﾟ体</vt:lpstr>
      <vt:lpstr>HG丸ｺﾞｼｯｸM-PRO</vt:lpstr>
      <vt:lpstr>ＭＳ Ｐゴシック</vt:lpstr>
      <vt:lpstr>ＭＳ 明朝</vt:lpstr>
      <vt:lpstr>メイリオ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小樽市情報システム課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今井英之</dc:creator>
  <cp:lastModifiedBy>西尾真美</cp:lastModifiedBy>
  <cp:revision>369</cp:revision>
  <cp:lastPrinted>2017-08-04T05:24:46Z</cp:lastPrinted>
  <dcterms:created xsi:type="dcterms:W3CDTF">2017-05-28T04:59:00Z</dcterms:created>
  <dcterms:modified xsi:type="dcterms:W3CDTF">2017-08-04T05:37:04Z</dcterms:modified>
</cp:coreProperties>
</file>