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Lst>
  <p:sldSz cx="9906000" cy="6858000" type="A4"/>
  <p:notesSz cx="6735763" cy="98726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202B0CA-FC54-4496-8BCA-5EF66A818D29}" styleName="スタイル (濃色)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1" autoAdjust="0"/>
    <p:restoredTop sz="94660"/>
  </p:normalViewPr>
  <p:slideViewPr>
    <p:cSldViewPr snapToGrid="0">
      <p:cViewPr varScale="1">
        <p:scale>
          <a:sx n="99" d="100"/>
          <a:sy n="99" d="100"/>
        </p:scale>
        <p:origin x="750"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F42C916E-22C9-48EF-BCEA-0EAE1502169C}" type="datetimeFigureOut">
              <a:rPr kumimoji="1" lang="ja-JP" altLang="en-US" smtClean="0"/>
              <a:t>2022/10/31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F787F1D-AFFB-4792-8D5D-D1D9AFC9148C}" type="slidenum">
              <a:rPr kumimoji="1" lang="ja-JP" altLang="en-US" smtClean="0"/>
              <a:t>‹#›</a:t>
            </a:fld>
            <a:endParaRPr kumimoji="1" lang="ja-JP" altLang="en-US"/>
          </a:p>
        </p:txBody>
      </p:sp>
    </p:spTree>
    <p:extLst>
      <p:ext uri="{BB962C8B-B14F-4D97-AF65-F5344CB8AC3E}">
        <p14:creationId xmlns:p14="http://schemas.microsoft.com/office/powerpoint/2010/main" val="668305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F42C916E-22C9-48EF-BCEA-0EAE1502169C}" type="datetimeFigureOut">
              <a:rPr kumimoji="1" lang="ja-JP" altLang="en-US" smtClean="0"/>
              <a:t>2022/10/31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F787F1D-AFFB-4792-8D5D-D1D9AFC9148C}" type="slidenum">
              <a:rPr kumimoji="1" lang="ja-JP" altLang="en-US" smtClean="0"/>
              <a:t>‹#›</a:t>
            </a:fld>
            <a:endParaRPr kumimoji="1" lang="ja-JP" altLang="en-US"/>
          </a:p>
        </p:txBody>
      </p:sp>
    </p:spTree>
    <p:extLst>
      <p:ext uri="{BB962C8B-B14F-4D97-AF65-F5344CB8AC3E}">
        <p14:creationId xmlns:p14="http://schemas.microsoft.com/office/powerpoint/2010/main" val="32920594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F42C916E-22C9-48EF-BCEA-0EAE1502169C}" type="datetimeFigureOut">
              <a:rPr kumimoji="1" lang="ja-JP" altLang="en-US" smtClean="0"/>
              <a:t>2022/10/31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F787F1D-AFFB-4792-8D5D-D1D9AFC9148C}" type="slidenum">
              <a:rPr kumimoji="1" lang="ja-JP" altLang="en-US" smtClean="0"/>
              <a:t>‹#›</a:t>
            </a:fld>
            <a:endParaRPr kumimoji="1" lang="ja-JP" altLang="en-US"/>
          </a:p>
        </p:txBody>
      </p:sp>
    </p:spTree>
    <p:extLst>
      <p:ext uri="{BB962C8B-B14F-4D97-AF65-F5344CB8AC3E}">
        <p14:creationId xmlns:p14="http://schemas.microsoft.com/office/powerpoint/2010/main" val="3835628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F42C916E-22C9-48EF-BCEA-0EAE1502169C}" type="datetimeFigureOut">
              <a:rPr kumimoji="1" lang="ja-JP" altLang="en-US" smtClean="0"/>
              <a:t>2022/10/31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F787F1D-AFFB-4792-8D5D-D1D9AFC9148C}" type="slidenum">
              <a:rPr kumimoji="1" lang="ja-JP" altLang="en-US" smtClean="0"/>
              <a:t>‹#›</a:t>
            </a:fld>
            <a:endParaRPr kumimoji="1" lang="ja-JP" altLang="en-US"/>
          </a:p>
        </p:txBody>
      </p:sp>
    </p:spTree>
    <p:extLst>
      <p:ext uri="{BB962C8B-B14F-4D97-AF65-F5344CB8AC3E}">
        <p14:creationId xmlns:p14="http://schemas.microsoft.com/office/powerpoint/2010/main" val="23312130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F42C916E-22C9-48EF-BCEA-0EAE1502169C}" type="datetimeFigureOut">
              <a:rPr kumimoji="1" lang="ja-JP" altLang="en-US" smtClean="0"/>
              <a:t>2022/10/31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F787F1D-AFFB-4792-8D5D-D1D9AFC9148C}" type="slidenum">
              <a:rPr kumimoji="1" lang="ja-JP" altLang="en-US" smtClean="0"/>
              <a:t>‹#›</a:t>
            </a:fld>
            <a:endParaRPr kumimoji="1" lang="ja-JP" altLang="en-US"/>
          </a:p>
        </p:txBody>
      </p:sp>
    </p:spTree>
    <p:extLst>
      <p:ext uri="{BB962C8B-B14F-4D97-AF65-F5344CB8AC3E}">
        <p14:creationId xmlns:p14="http://schemas.microsoft.com/office/powerpoint/2010/main" val="13493195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F42C916E-22C9-48EF-BCEA-0EAE1502169C}" type="datetimeFigureOut">
              <a:rPr kumimoji="1" lang="ja-JP" altLang="en-US" smtClean="0"/>
              <a:t>2022/10/31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F787F1D-AFFB-4792-8D5D-D1D9AFC9148C}" type="slidenum">
              <a:rPr kumimoji="1" lang="ja-JP" altLang="en-US" smtClean="0"/>
              <a:t>‹#›</a:t>
            </a:fld>
            <a:endParaRPr kumimoji="1" lang="ja-JP" altLang="en-US"/>
          </a:p>
        </p:txBody>
      </p:sp>
    </p:spTree>
    <p:extLst>
      <p:ext uri="{BB962C8B-B14F-4D97-AF65-F5344CB8AC3E}">
        <p14:creationId xmlns:p14="http://schemas.microsoft.com/office/powerpoint/2010/main" val="16899124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F42C916E-22C9-48EF-BCEA-0EAE1502169C}" type="datetimeFigureOut">
              <a:rPr kumimoji="1" lang="ja-JP" altLang="en-US" smtClean="0"/>
              <a:t>2022/10/31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F787F1D-AFFB-4792-8D5D-D1D9AFC9148C}" type="slidenum">
              <a:rPr kumimoji="1" lang="ja-JP" altLang="en-US" smtClean="0"/>
              <a:t>‹#›</a:t>
            </a:fld>
            <a:endParaRPr kumimoji="1" lang="ja-JP" altLang="en-US"/>
          </a:p>
        </p:txBody>
      </p:sp>
    </p:spTree>
    <p:extLst>
      <p:ext uri="{BB962C8B-B14F-4D97-AF65-F5344CB8AC3E}">
        <p14:creationId xmlns:p14="http://schemas.microsoft.com/office/powerpoint/2010/main" val="5605324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F42C916E-22C9-48EF-BCEA-0EAE1502169C}" type="datetimeFigureOut">
              <a:rPr kumimoji="1" lang="ja-JP" altLang="en-US" smtClean="0"/>
              <a:t>2022/10/31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2F787F1D-AFFB-4792-8D5D-D1D9AFC9148C}" type="slidenum">
              <a:rPr kumimoji="1" lang="ja-JP" altLang="en-US" smtClean="0"/>
              <a:t>‹#›</a:t>
            </a:fld>
            <a:endParaRPr kumimoji="1" lang="ja-JP" altLang="en-US"/>
          </a:p>
        </p:txBody>
      </p:sp>
    </p:spTree>
    <p:extLst>
      <p:ext uri="{BB962C8B-B14F-4D97-AF65-F5344CB8AC3E}">
        <p14:creationId xmlns:p14="http://schemas.microsoft.com/office/powerpoint/2010/main" val="22642403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2C916E-22C9-48EF-BCEA-0EAE1502169C}" type="datetimeFigureOut">
              <a:rPr kumimoji="1" lang="ja-JP" altLang="en-US" smtClean="0"/>
              <a:t>2022/10/31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2F787F1D-AFFB-4792-8D5D-D1D9AFC9148C}" type="slidenum">
              <a:rPr kumimoji="1" lang="ja-JP" altLang="en-US" smtClean="0"/>
              <a:t>‹#›</a:t>
            </a:fld>
            <a:endParaRPr kumimoji="1" lang="ja-JP" altLang="en-US"/>
          </a:p>
        </p:txBody>
      </p:sp>
    </p:spTree>
    <p:extLst>
      <p:ext uri="{BB962C8B-B14F-4D97-AF65-F5344CB8AC3E}">
        <p14:creationId xmlns:p14="http://schemas.microsoft.com/office/powerpoint/2010/main" val="5601295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F42C916E-22C9-48EF-BCEA-0EAE1502169C}" type="datetimeFigureOut">
              <a:rPr kumimoji="1" lang="ja-JP" altLang="en-US" smtClean="0"/>
              <a:t>2022/10/31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F787F1D-AFFB-4792-8D5D-D1D9AFC9148C}" type="slidenum">
              <a:rPr kumimoji="1" lang="ja-JP" altLang="en-US" smtClean="0"/>
              <a:t>‹#›</a:t>
            </a:fld>
            <a:endParaRPr kumimoji="1" lang="ja-JP" altLang="en-US"/>
          </a:p>
        </p:txBody>
      </p:sp>
    </p:spTree>
    <p:extLst>
      <p:ext uri="{BB962C8B-B14F-4D97-AF65-F5344CB8AC3E}">
        <p14:creationId xmlns:p14="http://schemas.microsoft.com/office/powerpoint/2010/main" val="14986119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F42C916E-22C9-48EF-BCEA-0EAE1502169C}" type="datetimeFigureOut">
              <a:rPr kumimoji="1" lang="ja-JP" altLang="en-US" smtClean="0"/>
              <a:t>2022/10/31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F787F1D-AFFB-4792-8D5D-D1D9AFC9148C}" type="slidenum">
              <a:rPr kumimoji="1" lang="ja-JP" altLang="en-US" smtClean="0"/>
              <a:t>‹#›</a:t>
            </a:fld>
            <a:endParaRPr kumimoji="1" lang="ja-JP" altLang="en-US"/>
          </a:p>
        </p:txBody>
      </p:sp>
    </p:spTree>
    <p:extLst>
      <p:ext uri="{BB962C8B-B14F-4D97-AF65-F5344CB8AC3E}">
        <p14:creationId xmlns:p14="http://schemas.microsoft.com/office/powerpoint/2010/main" val="23350402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2C916E-22C9-48EF-BCEA-0EAE1502169C}" type="datetimeFigureOut">
              <a:rPr kumimoji="1" lang="ja-JP" altLang="en-US" smtClean="0"/>
              <a:t>2022/10/31</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787F1D-AFFB-4792-8D5D-D1D9AFC9148C}" type="slidenum">
              <a:rPr kumimoji="1" lang="ja-JP" altLang="en-US" smtClean="0"/>
              <a:t>‹#›</a:t>
            </a:fld>
            <a:endParaRPr kumimoji="1" lang="ja-JP" altLang="en-US"/>
          </a:p>
        </p:txBody>
      </p:sp>
    </p:spTree>
    <p:extLst>
      <p:ext uri="{BB962C8B-B14F-4D97-AF65-F5344CB8AC3E}">
        <p14:creationId xmlns:p14="http://schemas.microsoft.com/office/powerpoint/2010/main" val="14156039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BB4DBE36-3EB5-00CD-C868-DA648FF52E97}"/>
              </a:ext>
            </a:extLst>
          </p:cNvPr>
          <p:cNvSpPr/>
          <p:nvPr/>
        </p:nvSpPr>
        <p:spPr>
          <a:xfrm>
            <a:off x="8639503" y="0"/>
            <a:ext cx="1266497" cy="4421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r>
              <a:rPr kumimoji="1" lang="ja-JP" altLang="en-US" sz="1400" dirty="0">
                <a:solidFill>
                  <a:schemeClr val="tx1"/>
                </a:solidFill>
                <a:latin typeface="HGS創英角ｺﾞｼｯｸUB" panose="020B0900000000000000" pitchFamily="50" charset="-128"/>
                <a:ea typeface="HGS創英角ｺﾞｼｯｸUB" panose="020B0900000000000000" pitchFamily="50" charset="-128"/>
              </a:rPr>
              <a:t>小樽市保健所</a:t>
            </a:r>
            <a:endParaRPr kumimoji="1" lang="en-US" altLang="ja-JP" sz="1400" dirty="0">
              <a:solidFill>
                <a:schemeClr val="tx1"/>
              </a:solidFill>
              <a:latin typeface="HGS創英角ｺﾞｼｯｸUB" panose="020B0900000000000000" pitchFamily="50" charset="-128"/>
              <a:ea typeface="HGS創英角ｺﾞｼｯｸUB" panose="020B0900000000000000" pitchFamily="50" charset="-128"/>
            </a:endParaRPr>
          </a:p>
        </p:txBody>
      </p:sp>
      <p:sp>
        <p:nvSpPr>
          <p:cNvPr id="6" name="正方形/長方形 5">
            <a:extLst>
              <a:ext uri="{FF2B5EF4-FFF2-40B4-BE49-F238E27FC236}">
                <a16:creationId xmlns:a16="http://schemas.microsoft.com/office/drawing/2014/main" id="{BB4DBE36-3EB5-00CD-C868-DA648FF52E97}"/>
              </a:ext>
            </a:extLst>
          </p:cNvPr>
          <p:cNvSpPr/>
          <p:nvPr/>
        </p:nvSpPr>
        <p:spPr>
          <a:xfrm>
            <a:off x="5506328" y="474972"/>
            <a:ext cx="4309069" cy="8139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r>
              <a:rPr kumimoji="1" lang="ja-JP" altLang="en-US" sz="1600" dirty="0">
                <a:solidFill>
                  <a:schemeClr val="tx1"/>
                </a:solidFill>
                <a:latin typeface="HGS創英角ｺﾞｼｯｸUB" panose="020B0900000000000000" pitchFamily="50" charset="-128"/>
                <a:ea typeface="HGS創英角ｺﾞｼｯｸUB" panose="020B0900000000000000" pitchFamily="50" charset="-128"/>
              </a:rPr>
              <a:t>検査結果が</a:t>
            </a:r>
            <a:r>
              <a:rPr kumimoji="1" lang="ja-JP" altLang="en-US" dirty="0">
                <a:solidFill>
                  <a:schemeClr val="tx1"/>
                </a:solidFill>
                <a:latin typeface="HGS創英角ｺﾞｼｯｸUB" panose="020B0900000000000000" pitchFamily="50" charset="-128"/>
                <a:ea typeface="HGS創英角ｺﾞｼｯｸUB" panose="020B0900000000000000" pitchFamily="50" charset="-128"/>
              </a:rPr>
              <a:t>陰性</a:t>
            </a:r>
            <a:r>
              <a:rPr kumimoji="1" lang="ja-JP" altLang="en-US" sz="1600" dirty="0">
                <a:solidFill>
                  <a:schemeClr val="tx1"/>
                </a:solidFill>
                <a:latin typeface="HGS創英角ｺﾞｼｯｸUB" panose="020B0900000000000000" pitchFamily="50" charset="-128"/>
                <a:ea typeface="HGS創英角ｺﾞｼｯｸUB" panose="020B0900000000000000" pitchFamily="50" charset="-128"/>
              </a:rPr>
              <a:t>の場合</a:t>
            </a:r>
            <a:endParaRPr kumimoji="1" lang="en-US" altLang="ja-JP" sz="1600" dirty="0">
              <a:solidFill>
                <a:schemeClr val="tx1"/>
              </a:solidFill>
              <a:latin typeface="HGS創英角ｺﾞｼｯｸUB" panose="020B0900000000000000" pitchFamily="50" charset="-128"/>
              <a:ea typeface="HGS創英角ｺﾞｼｯｸUB" panose="020B0900000000000000" pitchFamily="50" charset="-128"/>
            </a:endParaRPr>
          </a:p>
          <a:p>
            <a:r>
              <a:rPr kumimoji="1" lang="ja-JP" altLang="en-US" sz="1100" dirty="0">
                <a:solidFill>
                  <a:schemeClr val="tx1"/>
                </a:solidFill>
              </a:rPr>
              <a:t>・特に制限はありません。普段通りの生活が可能です。</a:t>
            </a:r>
            <a:endParaRPr kumimoji="1" lang="en-US" altLang="ja-JP" sz="1100" dirty="0">
              <a:solidFill>
                <a:schemeClr val="tx1"/>
              </a:solidFill>
            </a:endParaRPr>
          </a:p>
          <a:p>
            <a:r>
              <a:rPr kumimoji="1" lang="ja-JP" altLang="en-US" sz="1100" dirty="0">
                <a:solidFill>
                  <a:schemeClr val="tx1"/>
                </a:solidFill>
              </a:rPr>
              <a:t>・ただし、同居家族が陽性者の場合は、最終接触日を０日として</a:t>
            </a:r>
            <a:endParaRPr kumimoji="1" lang="en-US" altLang="ja-JP" sz="1100" dirty="0">
              <a:solidFill>
                <a:schemeClr val="tx1"/>
              </a:solidFill>
            </a:endParaRPr>
          </a:p>
          <a:p>
            <a:r>
              <a:rPr kumimoji="1" lang="ja-JP" altLang="en-US" sz="1100" dirty="0">
                <a:solidFill>
                  <a:schemeClr val="tx1"/>
                </a:solidFill>
              </a:rPr>
              <a:t>　５日間の自宅待機をお願いします。</a:t>
            </a:r>
          </a:p>
        </p:txBody>
      </p:sp>
      <p:sp>
        <p:nvSpPr>
          <p:cNvPr id="7" name="正方形/長方形 6">
            <a:extLst>
              <a:ext uri="{FF2B5EF4-FFF2-40B4-BE49-F238E27FC236}">
                <a16:creationId xmlns:a16="http://schemas.microsoft.com/office/drawing/2014/main" id="{C78FA249-BBDE-0ECE-2FCF-A3BAC1591ED8}"/>
              </a:ext>
            </a:extLst>
          </p:cNvPr>
          <p:cNvSpPr/>
          <p:nvPr/>
        </p:nvSpPr>
        <p:spPr>
          <a:xfrm>
            <a:off x="70339" y="501164"/>
            <a:ext cx="5365818" cy="813918"/>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r>
              <a:rPr kumimoji="1" lang="ja-JP" altLang="en-US" dirty="0">
                <a:solidFill>
                  <a:schemeClr val="tx1"/>
                </a:solidFill>
                <a:latin typeface="HGS創英角ｺﾞｼｯｸUB" panose="020B0900000000000000" pitchFamily="50" charset="-128"/>
                <a:ea typeface="HGS創英角ｺﾞｼｯｸUB" panose="020B0900000000000000" pitchFamily="50" charset="-128"/>
              </a:rPr>
              <a:t>検査結果が</a:t>
            </a:r>
            <a:r>
              <a:rPr kumimoji="1" lang="ja-JP" altLang="en-US" sz="2400" dirty="0">
                <a:solidFill>
                  <a:schemeClr val="tx1"/>
                </a:solidFill>
                <a:latin typeface="HGS創英角ｺﾞｼｯｸUB" panose="020B0900000000000000" pitchFamily="50" charset="-128"/>
                <a:ea typeface="HGS創英角ｺﾞｼｯｸUB" panose="020B0900000000000000" pitchFamily="50" charset="-128"/>
              </a:rPr>
              <a:t>陽性</a:t>
            </a:r>
            <a:r>
              <a:rPr kumimoji="1" lang="ja-JP" altLang="en-US" dirty="0">
                <a:solidFill>
                  <a:schemeClr val="tx1"/>
                </a:solidFill>
                <a:latin typeface="HGS創英角ｺﾞｼｯｸUB" panose="020B0900000000000000" pitchFamily="50" charset="-128"/>
                <a:ea typeface="HGS創英角ｺﾞｼｯｸUB" panose="020B0900000000000000" pitchFamily="50" charset="-128"/>
              </a:rPr>
              <a:t>の場合</a:t>
            </a:r>
            <a:endParaRPr kumimoji="1" lang="en-US" altLang="ja-JP" dirty="0">
              <a:solidFill>
                <a:schemeClr val="tx1"/>
              </a:solidFill>
              <a:latin typeface="HGS創英角ｺﾞｼｯｸUB" panose="020B0900000000000000" pitchFamily="50" charset="-128"/>
              <a:ea typeface="HGS創英角ｺﾞｼｯｸUB" panose="020B0900000000000000" pitchFamily="50" charset="-128"/>
            </a:endParaRPr>
          </a:p>
          <a:p>
            <a:r>
              <a:rPr kumimoji="1" lang="ja-JP" altLang="en-US" sz="1400" dirty="0">
                <a:solidFill>
                  <a:schemeClr val="tx1"/>
                </a:solidFill>
              </a:rPr>
              <a:t>・以下のとおり療養をしていただきます。該当する要件により</a:t>
            </a:r>
            <a:endParaRPr kumimoji="1" lang="en-US" altLang="ja-JP" sz="1400" dirty="0">
              <a:solidFill>
                <a:schemeClr val="tx1"/>
              </a:solidFill>
            </a:endParaRPr>
          </a:p>
          <a:p>
            <a:r>
              <a:rPr kumimoji="1" lang="ja-JP" altLang="en-US" sz="1400" dirty="0">
                <a:solidFill>
                  <a:schemeClr val="tx1"/>
                </a:solidFill>
              </a:rPr>
              <a:t>　療養の仕方が変わりますのでこのご案内をよくお読みください。</a:t>
            </a:r>
          </a:p>
        </p:txBody>
      </p:sp>
      <p:sp>
        <p:nvSpPr>
          <p:cNvPr id="8" name="四角形: 角を丸くする 6">
            <a:extLst>
              <a:ext uri="{FF2B5EF4-FFF2-40B4-BE49-F238E27FC236}">
                <a16:creationId xmlns:a16="http://schemas.microsoft.com/office/drawing/2014/main" id="{94441F66-1CB3-F117-330B-B744F2273332}"/>
              </a:ext>
            </a:extLst>
          </p:cNvPr>
          <p:cNvSpPr/>
          <p:nvPr/>
        </p:nvSpPr>
        <p:spPr>
          <a:xfrm>
            <a:off x="158613" y="2243285"/>
            <a:ext cx="4121730" cy="1977699"/>
          </a:xfrm>
          <a:prstGeom prst="roundRect">
            <a:avLst>
              <a:gd name="adj" fmla="val 3701"/>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endParaRPr kumimoji="1" lang="en-US" altLang="ja-JP" sz="1600" dirty="0" smtClean="0">
              <a:solidFill>
                <a:schemeClr val="tx1"/>
              </a:solidFill>
            </a:endParaRPr>
          </a:p>
          <a:p>
            <a:endParaRPr kumimoji="1" lang="en-US" altLang="ja-JP" sz="1600" dirty="0" smtClean="0">
              <a:solidFill>
                <a:schemeClr val="tx1"/>
              </a:solidFill>
            </a:endParaRPr>
          </a:p>
          <a:p>
            <a:r>
              <a:rPr kumimoji="1" lang="ja-JP" altLang="en-US" sz="1600" dirty="0" smtClean="0">
                <a:solidFill>
                  <a:schemeClr val="tx1"/>
                </a:solidFill>
              </a:rPr>
              <a:t>①</a:t>
            </a:r>
            <a:r>
              <a:rPr kumimoji="1" lang="ja-JP" altLang="en-US" sz="1600" dirty="0">
                <a:solidFill>
                  <a:schemeClr val="tx1"/>
                </a:solidFill>
              </a:rPr>
              <a:t>６５歳以上の方</a:t>
            </a:r>
            <a:endParaRPr kumimoji="1" lang="en-US" altLang="ja-JP" sz="1600" dirty="0">
              <a:solidFill>
                <a:schemeClr val="tx1"/>
              </a:solidFill>
            </a:endParaRPr>
          </a:p>
          <a:p>
            <a:r>
              <a:rPr kumimoji="1" lang="ja-JP" altLang="en-US" sz="1600" dirty="0">
                <a:solidFill>
                  <a:schemeClr val="tx1"/>
                </a:solidFill>
              </a:rPr>
              <a:t>②入院を要する方</a:t>
            </a:r>
            <a:endParaRPr kumimoji="1" lang="en-US" altLang="ja-JP" sz="1600" dirty="0">
              <a:solidFill>
                <a:schemeClr val="tx1"/>
              </a:solidFill>
            </a:endParaRPr>
          </a:p>
          <a:p>
            <a:r>
              <a:rPr kumimoji="1" lang="ja-JP" altLang="en-US" sz="1600" dirty="0">
                <a:solidFill>
                  <a:schemeClr val="tx1"/>
                </a:solidFill>
              </a:rPr>
              <a:t>③重症化リスクがあり新型コロナ治療薬の投与が必要な方、又は重症化リスクがあり新型コロナり患により新たに酸素投与が必要な方</a:t>
            </a:r>
            <a:endParaRPr kumimoji="1" lang="en-US" altLang="ja-JP" sz="1600" dirty="0">
              <a:solidFill>
                <a:schemeClr val="tx1"/>
              </a:solidFill>
            </a:endParaRPr>
          </a:p>
          <a:p>
            <a:r>
              <a:rPr kumimoji="1" lang="ja-JP" altLang="en-US" sz="1600" dirty="0">
                <a:solidFill>
                  <a:schemeClr val="tx1"/>
                </a:solidFill>
              </a:rPr>
              <a:t>④妊婦</a:t>
            </a:r>
          </a:p>
        </p:txBody>
      </p:sp>
      <p:sp>
        <p:nvSpPr>
          <p:cNvPr id="9" name="角丸四角形 8"/>
          <p:cNvSpPr/>
          <p:nvPr/>
        </p:nvSpPr>
        <p:spPr>
          <a:xfrm>
            <a:off x="157784" y="4416853"/>
            <a:ext cx="4121730" cy="599055"/>
          </a:xfrm>
          <a:prstGeom prst="roundRect">
            <a:avLst>
              <a:gd name="adj" fmla="val 8176"/>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dirty="0" smtClean="0">
                <a:solidFill>
                  <a:schemeClr val="tx1"/>
                </a:solidFill>
              </a:rPr>
              <a:t>保健所から電話連絡を行います</a:t>
            </a:r>
            <a:endParaRPr kumimoji="1" lang="en-US" altLang="ja-JP" dirty="0" smtClean="0">
              <a:solidFill>
                <a:schemeClr val="tx1"/>
              </a:solidFill>
            </a:endParaRPr>
          </a:p>
          <a:p>
            <a:pPr algn="ctr"/>
            <a:r>
              <a:rPr kumimoji="1" lang="ja-JP" altLang="en-US" sz="1600" dirty="0" smtClean="0">
                <a:solidFill>
                  <a:schemeClr val="tx1"/>
                </a:solidFill>
              </a:rPr>
              <a:t>（連絡は後日になる場合があります）</a:t>
            </a:r>
            <a:endParaRPr kumimoji="1" lang="ja-JP" altLang="en-US" sz="1600" dirty="0">
              <a:solidFill>
                <a:schemeClr val="tx1"/>
              </a:solidFill>
            </a:endParaRPr>
          </a:p>
        </p:txBody>
      </p:sp>
      <p:sp>
        <p:nvSpPr>
          <p:cNvPr id="10" name="角丸四角形 9"/>
          <p:cNvSpPr/>
          <p:nvPr/>
        </p:nvSpPr>
        <p:spPr>
          <a:xfrm>
            <a:off x="157784" y="5210957"/>
            <a:ext cx="4121730" cy="618529"/>
          </a:xfrm>
          <a:prstGeom prst="roundRect">
            <a:avLst>
              <a:gd name="adj" fmla="val 8176"/>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保健所</a:t>
            </a:r>
            <a:r>
              <a:rPr kumimoji="1" lang="ja-JP" altLang="en-US" dirty="0" smtClean="0">
                <a:solidFill>
                  <a:schemeClr val="tx1"/>
                </a:solidFill>
              </a:rPr>
              <a:t>からの案内に応じて</a:t>
            </a:r>
            <a:endParaRPr kumimoji="1" lang="en-US" altLang="ja-JP" dirty="0" smtClean="0">
              <a:solidFill>
                <a:schemeClr val="tx1"/>
              </a:solidFill>
            </a:endParaRPr>
          </a:p>
          <a:p>
            <a:pPr algn="ctr"/>
            <a:r>
              <a:rPr kumimoji="1" lang="ja-JP" altLang="en-US" dirty="0" smtClean="0">
                <a:solidFill>
                  <a:schemeClr val="tx1"/>
                </a:solidFill>
              </a:rPr>
              <a:t>療養を行ってください</a:t>
            </a:r>
            <a:endParaRPr kumimoji="1" lang="ja-JP" altLang="en-US" dirty="0">
              <a:solidFill>
                <a:schemeClr val="tx1"/>
              </a:solidFill>
            </a:endParaRPr>
          </a:p>
        </p:txBody>
      </p:sp>
      <p:sp>
        <p:nvSpPr>
          <p:cNvPr id="11" name="角丸四角形 10"/>
          <p:cNvSpPr/>
          <p:nvPr/>
        </p:nvSpPr>
        <p:spPr>
          <a:xfrm>
            <a:off x="158610" y="2158283"/>
            <a:ext cx="4121730" cy="479814"/>
          </a:xfrm>
          <a:prstGeom prst="roundRect">
            <a:avLst/>
          </a:prstGeom>
          <a:solidFill>
            <a:schemeClr val="tx1">
              <a:lumMod val="65000"/>
              <a:lumOff val="3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bg1"/>
                </a:solidFill>
                <a:latin typeface="HGP創英角ｺﾞｼｯｸUB" panose="020B0900000000000000" pitchFamily="50" charset="-128"/>
                <a:ea typeface="HGP創英角ｺﾞｼｯｸUB" panose="020B0900000000000000" pitchFamily="50" charset="-128"/>
              </a:rPr>
              <a:t>発生届対象の方</a:t>
            </a:r>
            <a:endParaRPr kumimoji="1" lang="en-US" altLang="ja-JP" dirty="0" smtClean="0">
              <a:solidFill>
                <a:schemeClr val="bg1"/>
              </a:solidFill>
              <a:latin typeface="HGP創英角ｺﾞｼｯｸUB" panose="020B0900000000000000" pitchFamily="50" charset="-128"/>
              <a:ea typeface="HGP創英角ｺﾞｼｯｸUB" panose="020B0900000000000000" pitchFamily="50" charset="-128"/>
            </a:endParaRPr>
          </a:p>
          <a:p>
            <a:pPr algn="ctr"/>
            <a:r>
              <a:rPr kumimoji="1" lang="ja-JP" altLang="en-US" sz="1200" dirty="0" smtClean="0">
                <a:solidFill>
                  <a:schemeClr val="bg1"/>
                </a:solidFill>
              </a:rPr>
              <a:t>（医師から発生届が出される方）</a:t>
            </a:r>
            <a:endParaRPr kumimoji="1" lang="ja-JP" altLang="en-US" sz="1200" dirty="0">
              <a:solidFill>
                <a:schemeClr val="bg1"/>
              </a:solidFill>
            </a:endParaRPr>
          </a:p>
        </p:txBody>
      </p:sp>
      <p:sp>
        <p:nvSpPr>
          <p:cNvPr id="12" name="角丸四角形 11"/>
          <p:cNvSpPr/>
          <p:nvPr/>
        </p:nvSpPr>
        <p:spPr>
          <a:xfrm>
            <a:off x="70339" y="2093308"/>
            <a:ext cx="4296622" cy="4686633"/>
          </a:xfrm>
          <a:prstGeom prst="roundRect">
            <a:avLst>
              <a:gd name="adj" fmla="val 5749"/>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角丸四角形 12"/>
          <p:cNvSpPr/>
          <p:nvPr/>
        </p:nvSpPr>
        <p:spPr>
          <a:xfrm>
            <a:off x="4593432" y="2158084"/>
            <a:ext cx="5121539" cy="499626"/>
          </a:xfrm>
          <a:prstGeom prst="roundRect">
            <a:avLst>
              <a:gd name="adj" fmla="val 14546"/>
            </a:avLst>
          </a:prstGeom>
          <a:solidFill>
            <a:schemeClr val="tx1">
              <a:lumMod val="65000"/>
              <a:lumOff val="3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bg1"/>
                </a:solidFill>
                <a:latin typeface="HGP創英角ｺﾞｼｯｸUB" panose="020B0900000000000000" pitchFamily="50" charset="-128"/>
                <a:ea typeface="HGP創英角ｺﾞｼｯｸUB" panose="020B0900000000000000" pitchFamily="50" charset="-128"/>
              </a:rPr>
              <a:t>発生届対象外の方</a:t>
            </a:r>
            <a:endParaRPr kumimoji="1" lang="en-US" altLang="ja-JP" dirty="0" smtClean="0">
              <a:solidFill>
                <a:schemeClr val="bg1"/>
              </a:solidFill>
              <a:latin typeface="HGP創英角ｺﾞｼｯｸUB" panose="020B0900000000000000" pitchFamily="50" charset="-128"/>
              <a:ea typeface="HGP創英角ｺﾞｼｯｸUB" panose="020B0900000000000000" pitchFamily="50" charset="-128"/>
            </a:endParaRPr>
          </a:p>
          <a:p>
            <a:pPr algn="ctr"/>
            <a:r>
              <a:rPr kumimoji="1" lang="ja-JP" altLang="en-US" sz="1200" dirty="0" smtClean="0">
                <a:solidFill>
                  <a:schemeClr val="bg1"/>
                </a:solidFill>
              </a:rPr>
              <a:t>（医師から発生届が出されない方）</a:t>
            </a:r>
            <a:endParaRPr kumimoji="1" lang="ja-JP" altLang="en-US" sz="1200" dirty="0">
              <a:solidFill>
                <a:schemeClr val="bg1"/>
              </a:solidFill>
            </a:endParaRPr>
          </a:p>
        </p:txBody>
      </p:sp>
      <p:sp>
        <p:nvSpPr>
          <p:cNvPr id="14" name="四角形: 角を丸くする 6">
            <a:extLst>
              <a:ext uri="{FF2B5EF4-FFF2-40B4-BE49-F238E27FC236}">
                <a16:creationId xmlns:a16="http://schemas.microsoft.com/office/drawing/2014/main" id="{94441F66-1CB3-F117-330B-B744F2273332}"/>
              </a:ext>
            </a:extLst>
          </p:cNvPr>
          <p:cNvSpPr/>
          <p:nvPr/>
        </p:nvSpPr>
        <p:spPr>
          <a:xfrm>
            <a:off x="4593432" y="2157889"/>
            <a:ext cx="5121539" cy="808374"/>
          </a:xfrm>
          <a:prstGeom prst="roundRect">
            <a:avLst>
              <a:gd name="adj" fmla="val 6411"/>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600" dirty="0" smtClean="0">
              <a:solidFill>
                <a:schemeClr val="tx1"/>
              </a:solidFill>
            </a:endParaRPr>
          </a:p>
          <a:p>
            <a:endParaRPr kumimoji="1" lang="en-US" altLang="ja-JP" sz="1600" dirty="0" smtClean="0">
              <a:solidFill>
                <a:schemeClr val="tx1"/>
              </a:solidFill>
            </a:endParaRPr>
          </a:p>
          <a:p>
            <a:r>
              <a:rPr kumimoji="1" lang="ja-JP" altLang="en-US" sz="1600" dirty="0" smtClean="0">
                <a:solidFill>
                  <a:schemeClr val="tx1"/>
                </a:solidFill>
              </a:rPr>
              <a:t>左記の①～④に該当しない方</a:t>
            </a:r>
            <a:endParaRPr kumimoji="1" lang="en-US" altLang="ja-JP" sz="1600" dirty="0" smtClean="0">
              <a:solidFill>
                <a:schemeClr val="tx1"/>
              </a:solidFill>
            </a:endParaRPr>
          </a:p>
        </p:txBody>
      </p:sp>
      <p:sp>
        <p:nvSpPr>
          <p:cNvPr id="15" name="角丸四角形 14"/>
          <p:cNvSpPr/>
          <p:nvPr/>
        </p:nvSpPr>
        <p:spPr>
          <a:xfrm>
            <a:off x="4489660" y="2093308"/>
            <a:ext cx="5346001" cy="4686633"/>
          </a:xfrm>
          <a:prstGeom prst="roundRect">
            <a:avLst>
              <a:gd name="adj" fmla="val 3348"/>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下矢印 15"/>
          <p:cNvSpPr/>
          <p:nvPr/>
        </p:nvSpPr>
        <p:spPr>
          <a:xfrm>
            <a:off x="193037" y="1366663"/>
            <a:ext cx="580938" cy="791620"/>
          </a:xfrm>
          <a:prstGeom prst="downArrow">
            <a:avLst/>
          </a:prstGeom>
          <a:solidFill>
            <a:schemeClr val="accent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下矢印 16"/>
          <p:cNvSpPr/>
          <p:nvPr/>
        </p:nvSpPr>
        <p:spPr>
          <a:xfrm>
            <a:off x="4576162" y="1357821"/>
            <a:ext cx="579600" cy="783538"/>
          </a:xfrm>
          <a:prstGeom prst="downArrow">
            <a:avLst/>
          </a:prstGeom>
          <a:solidFill>
            <a:schemeClr val="accent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角丸四角形 17"/>
          <p:cNvSpPr/>
          <p:nvPr/>
        </p:nvSpPr>
        <p:spPr>
          <a:xfrm>
            <a:off x="4577700" y="2994516"/>
            <a:ext cx="5169919" cy="778773"/>
          </a:xfrm>
          <a:prstGeom prst="roundRect">
            <a:avLst>
              <a:gd name="adj" fmla="val 8176"/>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u="sng" dirty="0">
                <a:solidFill>
                  <a:schemeClr val="tx1"/>
                </a:solidFill>
              </a:rPr>
              <a:t>保健所</a:t>
            </a:r>
            <a:r>
              <a:rPr kumimoji="1" lang="ja-JP" altLang="en-US" u="sng" dirty="0" smtClean="0">
                <a:solidFill>
                  <a:schemeClr val="tx1"/>
                </a:solidFill>
              </a:rPr>
              <a:t>からの連絡はありません。</a:t>
            </a:r>
            <a:r>
              <a:rPr kumimoji="1" lang="ja-JP" altLang="en-US" sz="1400" u="sng" dirty="0" smtClean="0">
                <a:solidFill>
                  <a:schemeClr val="tx1"/>
                </a:solidFill>
              </a:rPr>
              <a:t>（裏面の療養期間を終えるまで、ご自宅で療養をしてください。）</a:t>
            </a:r>
            <a:endParaRPr kumimoji="1" lang="en-US" altLang="ja-JP" sz="1400" u="sng" dirty="0" smtClean="0">
              <a:solidFill>
                <a:schemeClr val="tx1"/>
              </a:solidFill>
            </a:endParaRPr>
          </a:p>
          <a:p>
            <a:r>
              <a:rPr kumimoji="1" lang="ja-JP" altLang="en-US" sz="1300" dirty="0" smtClean="0">
                <a:solidFill>
                  <a:schemeClr val="tx1"/>
                </a:solidFill>
              </a:rPr>
              <a:t>急に体調が悪化した場合などは、下記の連絡先にご相談ください</a:t>
            </a:r>
            <a:r>
              <a:rPr kumimoji="1" lang="ja-JP" altLang="en-US" sz="1400" dirty="0" smtClean="0">
                <a:solidFill>
                  <a:schemeClr val="tx1"/>
                </a:solidFill>
              </a:rPr>
              <a:t>。</a:t>
            </a:r>
            <a:endParaRPr kumimoji="1" lang="ja-JP" altLang="en-US" sz="1400" dirty="0">
              <a:solidFill>
                <a:schemeClr val="tx1"/>
              </a:solidFill>
            </a:endParaRPr>
          </a:p>
        </p:txBody>
      </p:sp>
      <p:sp>
        <p:nvSpPr>
          <p:cNvPr id="19" name="二等辺三角形 18"/>
          <p:cNvSpPr/>
          <p:nvPr/>
        </p:nvSpPr>
        <p:spPr>
          <a:xfrm rot="10800000">
            <a:off x="1978664" y="5048127"/>
            <a:ext cx="479503" cy="130611"/>
          </a:xfrm>
          <a:prstGeom prst="triangle">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二等辺三角形 19"/>
          <p:cNvSpPr/>
          <p:nvPr/>
        </p:nvSpPr>
        <p:spPr>
          <a:xfrm rot="10800000">
            <a:off x="1978898" y="4268527"/>
            <a:ext cx="479503" cy="130611"/>
          </a:xfrm>
          <a:prstGeom prst="triangle">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角丸四角形 20"/>
          <p:cNvSpPr/>
          <p:nvPr/>
        </p:nvSpPr>
        <p:spPr>
          <a:xfrm>
            <a:off x="4593432" y="5935414"/>
            <a:ext cx="5151929" cy="745245"/>
          </a:xfrm>
          <a:prstGeom prst="roundRect">
            <a:avLst>
              <a:gd name="adj" fmla="val 8176"/>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u="sng" dirty="0" smtClean="0">
                <a:solidFill>
                  <a:schemeClr val="tx1"/>
                </a:solidFill>
              </a:rPr>
              <a:t>療養証明書は発行されません</a:t>
            </a:r>
            <a:r>
              <a:rPr kumimoji="1" lang="ja-JP" altLang="en-US" u="sng" dirty="0" smtClean="0">
                <a:solidFill>
                  <a:schemeClr val="tx1"/>
                </a:solidFill>
              </a:rPr>
              <a:t>。</a:t>
            </a:r>
            <a:endParaRPr kumimoji="1" lang="en-US" altLang="ja-JP" u="sng" dirty="0" smtClean="0">
              <a:solidFill>
                <a:schemeClr val="tx1"/>
              </a:solidFill>
            </a:endParaRPr>
          </a:p>
          <a:p>
            <a:r>
              <a:rPr kumimoji="1" lang="ja-JP" altLang="en-US" sz="1100" dirty="0" smtClean="0">
                <a:solidFill>
                  <a:schemeClr val="tx1"/>
                </a:solidFill>
              </a:rPr>
              <a:t>（保険金の請求については、ご契約している各保険会社にお問い合わせください。保険会社に対しても、保健所から療養証明書は発行されない旨お伝えください。）</a:t>
            </a:r>
            <a:endParaRPr kumimoji="1" lang="ja-JP" altLang="en-US" sz="1100" dirty="0">
              <a:solidFill>
                <a:schemeClr val="tx1"/>
              </a:solidFill>
            </a:endParaRPr>
          </a:p>
        </p:txBody>
      </p:sp>
      <p:sp>
        <p:nvSpPr>
          <p:cNvPr id="22" name="正方形/長方形 21">
            <a:extLst>
              <a:ext uri="{FF2B5EF4-FFF2-40B4-BE49-F238E27FC236}">
                <a16:creationId xmlns:a16="http://schemas.microsoft.com/office/drawing/2014/main" id="{28714226-122F-599A-E1DC-33D74D70FF16}"/>
              </a:ext>
            </a:extLst>
          </p:cNvPr>
          <p:cNvSpPr/>
          <p:nvPr/>
        </p:nvSpPr>
        <p:spPr>
          <a:xfrm>
            <a:off x="70339" y="65330"/>
            <a:ext cx="6572199" cy="4421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tx1"/>
                </a:solidFill>
              </a:rPr>
              <a:t>新型コロナウイルス検査を受けた方へ</a:t>
            </a:r>
            <a:endParaRPr kumimoji="1" lang="ja-JP" altLang="en-US" sz="2400" dirty="0">
              <a:solidFill>
                <a:schemeClr val="tx1"/>
              </a:solidFill>
            </a:endParaRPr>
          </a:p>
        </p:txBody>
      </p:sp>
      <p:sp>
        <p:nvSpPr>
          <p:cNvPr id="23" name="正方形/長方形 22"/>
          <p:cNvSpPr/>
          <p:nvPr/>
        </p:nvSpPr>
        <p:spPr>
          <a:xfrm>
            <a:off x="4577700" y="3813042"/>
            <a:ext cx="5169919" cy="73017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en-US" altLang="ja-JP" sz="1600" dirty="0" smtClean="0">
                <a:solidFill>
                  <a:schemeClr val="tx1"/>
                </a:solidFill>
                <a:latin typeface="+mn-ea"/>
              </a:rPr>
              <a:t>【</a:t>
            </a:r>
            <a:r>
              <a:rPr kumimoji="1" lang="ja-JP" altLang="en-US" sz="1600" dirty="0" smtClean="0">
                <a:solidFill>
                  <a:schemeClr val="tx1"/>
                </a:solidFill>
                <a:latin typeface="+mn-ea"/>
              </a:rPr>
              <a:t>小樽市健康観察フォローアップセンター</a:t>
            </a:r>
            <a:r>
              <a:rPr kumimoji="1" lang="en-US" altLang="ja-JP" sz="1600" dirty="0" smtClean="0">
                <a:solidFill>
                  <a:schemeClr val="tx1"/>
                </a:solidFill>
                <a:latin typeface="+mn-ea"/>
              </a:rPr>
              <a:t>】</a:t>
            </a:r>
          </a:p>
          <a:p>
            <a:pPr algn="ctr"/>
            <a:r>
              <a:rPr kumimoji="1" lang="ja-JP" altLang="en-US" sz="1600" dirty="0" smtClean="0">
                <a:solidFill>
                  <a:schemeClr val="tx1"/>
                </a:solidFill>
                <a:latin typeface="+mn-ea"/>
              </a:rPr>
              <a:t>☎０１２０ー８９０</a:t>
            </a:r>
            <a:r>
              <a:rPr kumimoji="1" lang="en-US" altLang="ja-JP" sz="1600" dirty="0" smtClean="0">
                <a:solidFill>
                  <a:schemeClr val="tx1"/>
                </a:solidFill>
                <a:latin typeface="+mn-ea"/>
              </a:rPr>
              <a:t>―</a:t>
            </a:r>
            <a:r>
              <a:rPr kumimoji="1" lang="ja-JP" altLang="en-US" sz="1600" dirty="0" smtClean="0">
                <a:solidFill>
                  <a:schemeClr val="tx1"/>
                </a:solidFill>
                <a:latin typeface="+mn-ea"/>
              </a:rPr>
              <a:t>１７７</a:t>
            </a:r>
            <a:r>
              <a:rPr kumimoji="1" lang="en-US" altLang="ja-JP" sz="1600" dirty="0" smtClean="0">
                <a:solidFill>
                  <a:schemeClr val="tx1"/>
                </a:solidFill>
              </a:rPr>
              <a:t>【</a:t>
            </a:r>
            <a:r>
              <a:rPr kumimoji="1" lang="ja-JP" altLang="en-US" sz="1600" dirty="0">
                <a:solidFill>
                  <a:schemeClr val="tx1"/>
                </a:solidFill>
              </a:rPr>
              <a:t>２４時間対応</a:t>
            </a:r>
            <a:r>
              <a:rPr kumimoji="1" lang="en-US" altLang="ja-JP" sz="1600" dirty="0" smtClean="0">
                <a:solidFill>
                  <a:schemeClr val="tx1"/>
                </a:solidFill>
              </a:rPr>
              <a:t>】</a:t>
            </a:r>
            <a:endParaRPr kumimoji="1" lang="en-US" altLang="ja-JP" sz="1600" dirty="0" smtClean="0">
              <a:solidFill>
                <a:schemeClr val="tx1"/>
              </a:solidFill>
              <a:latin typeface="+mn-ea"/>
            </a:endParaRPr>
          </a:p>
          <a:p>
            <a:pPr algn="ctr"/>
            <a:r>
              <a:rPr kumimoji="1" lang="en-US" altLang="ja-JP" sz="1200" dirty="0" smtClean="0">
                <a:solidFill>
                  <a:schemeClr val="tx1"/>
                </a:solidFill>
              </a:rPr>
              <a:t>※</a:t>
            </a:r>
            <a:r>
              <a:rPr kumimoji="1" lang="ja-JP" altLang="en-US" sz="1200" dirty="0" smtClean="0">
                <a:solidFill>
                  <a:schemeClr val="tx1"/>
                </a:solidFill>
              </a:rPr>
              <a:t>健康相談は小樽市にお住まいの方が対象です。</a:t>
            </a:r>
            <a:endParaRPr kumimoji="1" lang="en-US" altLang="ja-JP" sz="1200" dirty="0" smtClean="0">
              <a:solidFill>
                <a:schemeClr val="tx1"/>
              </a:solidFill>
            </a:endParaRPr>
          </a:p>
        </p:txBody>
      </p:sp>
      <p:sp>
        <p:nvSpPr>
          <p:cNvPr id="24" name="正方形/長方形 23"/>
          <p:cNvSpPr/>
          <p:nvPr/>
        </p:nvSpPr>
        <p:spPr>
          <a:xfrm>
            <a:off x="4569241" y="4588569"/>
            <a:ext cx="5169919" cy="129704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100" dirty="0" smtClean="0">
                <a:solidFill>
                  <a:schemeClr val="tx1"/>
                </a:solidFill>
              </a:rPr>
              <a:t>※</a:t>
            </a:r>
            <a:r>
              <a:rPr kumimoji="1" lang="ja-JP" altLang="en-US" sz="1100" dirty="0" smtClean="0">
                <a:solidFill>
                  <a:schemeClr val="tx1"/>
                </a:solidFill>
              </a:rPr>
              <a:t>下記をご希望される場合は申込が必要です。</a:t>
            </a:r>
            <a:endParaRPr kumimoji="1" lang="en-US" altLang="ja-JP" sz="1100" dirty="0" smtClean="0">
              <a:solidFill>
                <a:schemeClr val="tx1"/>
              </a:solidFill>
            </a:endParaRPr>
          </a:p>
          <a:p>
            <a:r>
              <a:rPr kumimoji="1" lang="ja-JP" altLang="en-US" sz="1100" dirty="0">
                <a:solidFill>
                  <a:schemeClr val="tx1"/>
                </a:solidFill>
              </a:rPr>
              <a:t>　</a:t>
            </a:r>
            <a:r>
              <a:rPr kumimoji="1" lang="ja-JP" altLang="en-US" sz="1100" dirty="0" smtClean="0">
                <a:solidFill>
                  <a:schemeClr val="tx1"/>
                </a:solidFill>
              </a:rPr>
              <a:t>市のホームページを確認し申込をしてください。</a:t>
            </a:r>
            <a:endParaRPr kumimoji="1" lang="en-US" altLang="ja-JP" sz="1100" dirty="0" smtClean="0">
              <a:solidFill>
                <a:schemeClr val="tx1"/>
              </a:solidFill>
            </a:endParaRPr>
          </a:p>
          <a:p>
            <a:r>
              <a:rPr kumimoji="1" lang="ja-JP" altLang="en-US" sz="1100" dirty="0">
                <a:solidFill>
                  <a:schemeClr val="tx1"/>
                </a:solidFill>
              </a:rPr>
              <a:t>　</a:t>
            </a:r>
            <a:r>
              <a:rPr kumimoji="1" lang="ja-JP" altLang="en-US" sz="1100" dirty="0" smtClean="0">
                <a:solidFill>
                  <a:schemeClr val="tx1"/>
                </a:solidFill>
              </a:rPr>
              <a:t>・自宅療養セットの配送　・パルスオキシメーターの貸出</a:t>
            </a:r>
            <a:endParaRPr kumimoji="1" lang="en-US" altLang="ja-JP" sz="1100" dirty="0" smtClean="0">
              <a:solidFill>
                <a:schemeClr val="tx1"/>
              </a:solidFill>
            </a:endParaRPr>
          </a:p>
          <a:p>
            <a:r>
              <a:rPr kumimoji="1" lang="ja-JP" altLang="en-US" sz="1100" dirty="0">
                <a:solidFill>
                  <a:schemeClr val="tx1"/>
                </a:solidFill>
              </a:rPr>
              <a:t>　</a:t>
            </a:r>
            <a:r>
              <a:rPr kumimoji="1" lang="ja-JP" altLang="en-US" sz="1100" dirty="0" smtClean="0">
                <a:solidFill>
                  <a:schemeClr val="tx1"/>
                </a:solidFill>
              </a:rPr>
              <a:t>・宿泊療養施設での療養</a:t>
            </a:r>
            <a:endParaRPr kumimoji="1" lang="en-US" altLang="ja-JP" sz="1100" dirty="0" smtClean="0">
              <a:solidFill>
                <a:schemeClr val="tx1"/>
              </a:solidFill>
            </a:endParaRPr>
          </a:p>
          <a:p>
            <a:r>
              <a:rPr kumimoji="1" lang="en-US" altLang="ja-JP" sz="1000" dirty="0" smtClean="0">
                <a:solidFill>
                  <a:schemeClr val="tx1"/>
                </a:solidFill>
              </a:rPr>
              <a:t>※</a:t>
            </a:r>
            <a:r>
              <a:rPr kumimoji="1" lang="ja-JP" altLang="en-US" sz="1000" dirty="0">
                <a:solidFill>
                  <a:schemeClr val="tx1"/>
                </a:solidFill>
              </a:rPr>
              <a:t>申込に</a:t>
            </a:r>
            <a:r>
              <a:rPr kumimoji="1" lang="ja-JP" altLang="en-US" sz="1000" dirty="0" smtClean="0">
                <a:solidFill>
                  <a:schemeClr val="tx1"/>
                </a:solidFill>
              </a:rPr>
              <a:t>は陽性者であることを確認できる書類が必要となりますので</a:t>
            </a:r>
            <a:endParaRPr kumimoji="1" lang="en-US" altLang="ja-JP" sz="1000" dirty="0" smtClean="0">
              <a:solidFill>
                <a:schemeClr val="tx1"/>
              </a:solidFill>
            </a:endParaRPr>
          </a:p>
          <a:p>
            <a:r>
              <a:rPr kumimoji="1" lang="ja-JP" altLang="en-US" sz="1000" dirty="0">
                <a:solidFill>
                  <a:schemeClr val="tx1"/>
                </a:solidFill>
              </a:rPr>
              <a:t>　</a:t>
            </a:r>
            <a:r>
              <a:rPr kumimoji="1" lang="ja-JP" altLang="en-US" sz="1000" dirty="0" smtClean="0">
                <a:solidFill>
                  <a:schemeClr val="tx1"/>
                </a:solidFill>
              </a:rPr>
              <a:t>保管しておいてください。（書類の例</a:t>
            </a:r>
            <a:r>
              <a:rPr kumimoji="1" lang="ja-JP" altLang="en-US" sz="1000" dirty="0">
                <a:solidFill>
                  <a:schemeClr val="tx1"/>
                </a:solidFill>
              </a:rPr>
              <a:t>は申込フォーム</a:t>
            </a:r>
            <a:r>
              <a:rPr kumimoji="1" lang="ja-JP" altLang="en-US" sz="1000" dirty="0" smtClean="0">
                <a:solidFill>
                  <a:schemeClr val="tx1"/>
                </a:solidFill>
              </a:rPr>
              <a:t>で確認願います）</a:t>
            </a:r>
            <a:endParaRPr kumimoji="1" lang="en-US" altLang="ja-JP" sz="1000" dirty="0" smtClean="0">
              <a:solidFill>
                <a:schemeClr val="tx1"/>
              </a:solidFill>
            </a:endParaRPr>
          </a:p>
          <a:p>
            <a:r>
              <a:rPr kumimoji="1" lang="en-US" altLang="ja-JP" sz="1000" dirty="0" smtClean="0">
                <a:solidFill>
                  <a:schemeClr val="tx1"/>
                </a:solidFill>
              </a:rPr>
              <a:t>※</a:t>
            </a:r>
            <a:r>
              <a:rPr kumimoji="1" lang="ja-JP" altLang="en-US" sz="1000" dirty="0" smtClean="0">
                <a:solidFill>
                  <a:schemeClr val="tx1"/>
                </a:solidFill>
              </a:rPr>
              <a:t>ホームページからの登録が困難な場合はフォローアップセンターに電話で</a:t>
            </a:r>
            <a:r>
              <a:rPr kumimoji="1" lang="ja-JP" altLang="en-US" sz="1000" dirty="0" smtClean="0">
                <a:solidFill>
                  <a:schemeClr val="tx1"/>
                </a:solidFill>
              </a:rPr>
              <a:t>申請</a:t>
            </a:r>
            <a:endParaRPr kumimoji="1" lang="en-US" altLang="ja-JP" sz="1000" dirty="0" smtClean="0">
              <a:solidFill>
                <a:schemeClr val="tx1"/>
              </a:solidFill>
            </a:endParaRPr>
          </a:p>
          <a:p>
            <a:r>
              <a:rPr kumimoji="1" lang="ja-JP" altLang="en-US" sz="1000" dirty="0" smtClean="0">
                <a:solidFill>
                  <a:schemeClr val="tx1"/>
                </a:solidFill>
              </a:rPr>
              <a:t>（</a:t>
            </a:r>
            <a:r>
              <a:rPr kumimoji="1" lang="en-US" altLang="ja-JP" sz="1000" dirty="0" smtClean="0">
                <a:solidFill>
                  <a:schemeClr val="tx1"/>
                </a:solidFill>
              </a:rPr>
              <a:t>9</a:t>
            </a:r>
            <a:r>
              <a:rPr kumimoji="1" lang="ja-JP" altLang="en-US" sz="1000" dirty="0" smtClean="0">
                <a:solidFill>
                  <a:schemeClr val="tx1"/>
                </a:solidFill>
              </a:rPr>
              <a:t>：</a:t>
            </a:r>
            <a:r>
              <a:rPr kumimoji="1" lang="en-US" altLang="ja-JP" sz="1000" dirty="0" smtClean="0">
                <a:solidFill>
                  <a:schemeClr val="tx1"/>
                </a:solidFill>
              </a:rPr>
              <a:t>00</a:t>
            </a:r>
            <a:r>
              <a:rPr kumimoji="1" lang="ja-JP" altLang="en-US" sz="1000" dirty="0" smtClean="0">
                <a:solidFill>
                  <a:schemeClr val="tx1"/>
                </a:solidFill>
              </a:rPr>
              <a:t>～</a:t>
            </a:r>
            <a:r>
              <a:rPr kumimoji="1" lang="en-US" altLang="ja-JP" sz="1000" dirty="0" smtClean="0">
                <a:solidFill>
                  <a:schemeClr val="tx1"/>
                </a:solidFill>
              </a:rPr>
              <a:t>18</a:t>
            </a:r>
            <a:r>
              <a:rPr kumimoji="1" lang="ja-JP" altLang="en-US" sz="1000" dirty="0" smtClean="0">
                <a:solidFill>
                  <a:schemeClr val="tx1"/>
                </a:solidFill>
              </a:rPr>
              <a:t>：</a:t>
            </a:r>
            <a:r>
              <a:rPr kumimoji="1" lang="en-US" altLang="ja-JP" sz="1000" dirty="0" smtClean="0">
                <a:solidFill>
                  <a:schemeClr val="tx1"/>
                </a:solidFill>
              </a:rPr>
              <a:t>00</a:t>
            </a:r>
            <a:r>
              <a:rPr kumimoji="1" lang="ja-JP" altLang="en-US" sz="1000" dirty="0" smtClean="0">
                <a:solidFill>
                  <a:schemeClr val="tx1"/>
                </a:solidFill>
              </a:rPr>
              <a:t>）</a:t>
            </a:r>
            <a:endParaRPr kumimoji="1" lang="en-US" altLang="ja-JP" sz="1000" dirty="0" smtClean="0">
              <a:solidFill>
                <a:schemeClr val="tx1"/>
              </a:solidFill>
            </a:endParaRPr>
          </a:p>
        </p:txBody>
      </p:sp>
      <p:sp>
        <p:nvSpPr>
          <p:cNvPr id="28" name="角丸四角形 27"/>
          <p:cNvSpPr/>
          <p:nvPr/>
        </p:nvSpPr>
        <p:spPr>
          <a:xfrm>
            <a:off x="907129" y="1384366"/>
            <a:ext cx="3535880" cy="609659"/>
          </a:xfrm>
          <a:prstGeom prst="roundRect">
            <a:avLst>
              <a:gd name="adj" fmla="val 8176"/>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a:r>
              <a:rPr kumimoji="1" lang="ja-JP" altLang="en-US" sz="1400" u="sng" dirty="0" smtClean="0">
                <a:solidFill>
                  <a:schemeClr val="tx1"/>
                </a:solidFill>
              </a:rPr>
              <a:t>検体採取日：　　　　　年　　月　　日</a:t>
            </a:r>
            <a:endParaRPr kumimoji="1" lang="ja-JP" altLang="en-US" sz="1400" u="sng" dirty="0">
              <a:solidFill>
                <a:schemeClr val="tx1"/>
              </a:solidFill>
            </a:endParaRPr>
          </a:p>
        </p:txBody>
      </p:sp>
      <p:sp>
        <p:nvSpPr>
          <p:cNvPr id="29" name="角丸四角形 28"/>
          <p:cNvSpPr/>
          <p:nvPr/>
        </p:nvSpPr>
        <p:spPr>
          <a:xfrm>
            <a:off x="5288916" y="1376456"/>
            <a:ext cx="4526482" cy="617570"/>
          </a:xfrm>
          <a:prstGeom prst="roundRect">
            <a:avLst>
              <a:gd name="adj" fmla="val 8176"/>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a:r>
              <a:rPr kumimoji="1" lang="ja-JP" altLang="en-US" sz="1400" u="sng" dirty="0" smtClean="0">
                <a:solidFill>
                  <a:schemeClr val="tx1"/>
                </a:solidFill>
              </a:rPr>
              <a:t>検査実施機関：＿＿＿＿＿＿＿＿＿＿＿＿＿＿</a:t>
            </a:r>
            <a:endParaRPr kumimoji="1" lang="ja-JP" altLang="en-US" sz="1400" u="sng" dirty="0">
              <a:solidFill>
                <a:schemeClr val="tx1"/>
              </a:solidFill>
            </a:endParaRPr>
          </a:p>
        </p:txBody>
      </p:sp>
      <p:sp>
        <p:nvSpPr>
          <p:cNvPr id="26" name="角丸四角形 25"/>
          <p:cNvSpPr/>
          <p:nvPr/>
        </p:nvSpPr>
        <p:spPr>
          <a:xfrm>
            <a:off x="157784" y="5914488"/>
            <a:ext cx="4121730" cy="745245"/>
          </a:xfrm>
          <a:prstGeom prst="roundRect">
            <a:avLst>
              <a:gd name="adj" fmla="val 8176"/>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u="sng" dirty="0" smtClean="0">
                <a:solidFill>
                  <a:schemeClr val="tx1"/>
                </a:solidFill>
              </a:rPr>
              <a:t>紙による療養証明書は発行されません</a:t>
            </a:r>
            <a:r>
              <a:rPr kumimoji="1" lang="ja-JP" altLang="en-US" u="sng" dirty="0" smtClean="0">
                <a:solidFill>
                  <a:schemeClr val="tx1"/>
                </a:solidFill>
              </a:rPr>
              <a:t>。</a:t>
            </a:r>
            <a:endParaRPr kumimoji="1" lang="en-US" altLang="ja-JP" u="sng" dirty="0" smtClean="0">
              <a:solidFill>
                <a:schemeClr val="tx1"/>
              </a:solidFill>
            </a:endParaRPr>
          </a:p>
          <a:p>
            <a:r>
              <a:rPr kumimoji="1" lang="ja-JP" altLang="en-US" sz="1100" dirty="0" smtClean="0">
                <a:solidFill>
                  <a:schemeClr val="tx1"/>
                </a:solidFill>
              </a:rPr>
              <a:t>（「</a:t>
            </a:r>
            <a:r>
              <a:rPr kumimoji="1" lang="en-US" altLang="ja-JP" sz="1100" dirty="0" smtClean="0">
                <a:solidFill>
                  <a:schemeClr val="tx1"/>
                </a:solidFill>
              </a:rPr>
              <a:t>My</a:t>
            </a:r>
            <a:r>
              <a:rPr kumimoji="1" lang="ja-JP" altLang="en-US" sz="1100" dirty="0" smtClean="0">
                <a:solidFill>
                  <a:schemeClr val="tx1"/>
                </a:solidFill>
              </a:rPr>
              <a:t> </a:t>
            </a:r>
            <a:r>
              <a:rPr kumimoji="1" lang="en-US" altLang="ja-JP" sz="1100" dirty="0" smtClean="0">
                <a:solidFill>
                  <a:schemeClr val="tx1"/>
                </a:solidFill>
              </a:rPr>
              <a:t>HERSYS</a:t>
            </a:r>
            <a:r>
              <a:rPr kumimoji="1" lang="ja-JP" altLang="en-US" sz="1100" dirty="0" smtClean="0">
                <a:solidFill>
                  <a:schemeClr val="tx1"/>
                </a:solidFill>
              </a:rPr>
              <a:t>」の画面上で表示することは可能です。</a:t>
            </a:r>
            <a:endParaRPr kumimoji="1" lang="en-US" altLang="ja-JP" sz="1100" dirty="0" smtClean="0">
              <a:solidFill>
                <a:schemeClr val="tx1"/>
              </a:solidFill>
            </a:endParaRPr>
          </a:p>
          <a:p>
            <a:r>
              <a:rPr kumimoji="1" lang="ja-JP" altLang="en-US" sz="1100" dirty="0">
                <a:solidFill>
                  <a:schemeClr val="tx1"/>
                </a:solidFill>
              </a:rPr>
              <a:t>　</a:t>
            </a:r>
            <a:r>
              <a:rPr kumimoji="1" lang="ja-JP" altLang="en-US" sz="1100" dirty="0" smtClean="0">
                <a:solidFill>
                  <a:schemeClr val="tx1"/>
                </a:solidFill>
              </a:rPr>
              <a:t>詳細は「自宅療養のしおり」をお読みください。）</a:t>
            </a:r>
            <a:endParaRPr kumimoji="1" lang="ja-JP" altLang="en-US" sz="1100" dirty="0">
              <a:solidFill>
                <a:schemeClr val="tx1"/>
              </a:solidFill>
            </a:endParaRPr>
          </a:p>
        </p:txBody>
      </p:sp>
      <p:pic>
        <p:nvPicPr>
          <p:cNvPr id="2" name="図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860299" y="4665767"/>
            <a:ext cx="824904" cy="824904"/>
          </a:xfrm>
          <a:prstGeom prst="rect">
            <a:avLst/>
          </a:prstGeom>
        </p:spPr>
      </p:pic>
    </p:spTree>
    <p:extLst>
      <p:ext uri="{BB962C8B-B14F-4D97-AF65-F5344CB8AC3E}">
        <p14:creationId xmlns:p14="http://schemas.microsoft.com/office/powerpoint/2010/main" val="1643061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p:cNvPicPr>
            <a:picLocks noChangeAspect="1"/>
          </p:cNvPicPr>
          <p:nvPr/>
        </p:nvPicPr>
        <p:blipFill>
          <a:blip r:embed="rId2"/>
          <a:stretch>
            <a:fillRect/>
          </a:stretch>
        </p:blipFill>
        <p:spPr>
          <a:xfrm>
            <a:off x="109503" y="4682268"/>
            <a:ext cx="5803731" cy="895350"/>
          </a:xfrm>
          <a:prstGeom prst="rect">
            <a:avLst/>
          </a:prstGeom>
        </p:spPr>
      </p:pic>
      <p:pic>
        <p:nvPicPr>
          <p:cNvPr id="2" name="図 1"/>
          <p:cNvPicPr>
            <a:picLocks noChangeAspect="1"/>
          </p:cNvPicPr>
          <p:nvPr/>
        </p:nvPicPr>
        <p:blipFill>
          <a:blip r:embed="rId3"/>
          <a:stretch>
            <a:fillRect/>
          </a:stretch>
        </p:blipFill>
        <p:spPr>
          <a:xfrm>
            <a:off x="109503" y="880526"/>
            <a:ext cx="9645085" cy="2019949"/>
          </a:xfrm>
          <a:prstGeom prst="rect">
            <a:avLst/>
          </a:prstGeom>
        </p:spPr>
      </p:pic>
      <p:sp>
        <p:nvSpPr>
          <p:cNvPr id="4" name="正方形/長方形 3">
            <a:extLst>
              <a:ext uri="{FF2B5EF4-FFF2-40B4-BE49-F238E27FC236}">
                <a16:creationId xmlns:a16="http://schemas.microsoft.com/office/drawing/2014/main" id="{28714226-122F-599A-E1DC-33D74D70FF16}"/>
              </a:ext>
            </a:extLst>
          </p:cNvPr>
          <p:cNvSpPr/>
          <p:nvPr/>
        </p:nvSpPr>
        <p:spPr>
          <a:xfrm>
            <a:off x="70339" y="12030"/>
            <a:ext cx="9630709" cy="4421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a:solidFill>
                  <a:schemeClr val="tx1"/>
                </a:solidFill>
              </a:rPr>
              <a:t>陽</a:t>
            </a:r>
            <a:r>
              <a:rPr kumimoji="1" lang="ja-JP" altLang="en-US" sz="2400" dirty="0">
                <a:solidFill>
                  <a:schemeClr val="tx1"/>
                </a:solidFill>
              </a:rPr>
              <a:t>性</a:t>
            </a:r>
            <a:r>
              <a:rPr kumimoji="1" lang="ja-JP" altLang="en-US" sz="2400" dirty="0" smtClean="0">
                <a:solidFill>
                  <a:schemeClr val="tx1"/>
                </a:solidFill>
              </a:rPr>
              <a:t>となった</a:t>
            </a:r>
            <a:r>
              <a:rPr kumimoji="1" lang="ja-JP" altLang="en-US" sz="2400" dirty="0">
                <a:solidFill>
                  <a:schemeClr val="tx1"/>
                </a:solidFill>
              </a:rPr>
              <a:t>方</a:t>
            </a:r>
            <a:r>
              <a:rPr kumimoji="1" lang="ja-JP" altLang="en-US" sz="2400" dirty="0" smtClean="0">
                <a:solidFill>
                  <a:schemeClr val="tx1"/>
                </a:solidFill>
              </a:rPr>
              <a:t>の療養期間・同居されている方の待機期間について</a:t>
            </a:r>
            <a:endParaRPr kumimoji="1" lang="ja-JP" altLang="en-US" sz="2400" dirty="0">
              <a:solidFill>
                <a:schemeClr val="tx1"/>
              </a:solidFill>
            </a:endParaRPr>
          </a:p>
        </p:txBody>
      </p:sp>
      <p:sp>
        <p:nvSpPr>
          <p:cNvPr id="8" name="正方形/長方形 7"/>
          <p:cNvSpPr/>
          <p:nvPr/>
        </p:nvSpPr>
        <p:spPr>
          <a:xfrm>
            <a:off x="109503" y="517013"/>
            <a:ext cx="9645085" cy="388883"/>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2400" dirty="0" smtClean="0">
                <a:latin typeface="HGP創英角ｺﾞｼｯｸUB" panose="020B0900000000000000" pitchFamily="50" charset="-128"/>
                <a:ea typeface="HGP創英角ｺﾞｼｯｸUB" panose="020B0900000000000000" pitchFamily="50" charset="-128"/>
              </a:rPr>
              <a:t>陽性となった方の療養期間</a:t>
            </a:r>
            <a:endParaRPr kumimoji="1" lang="ja-JP" altLang="en-US" sz="2400" dirty="0">
              <a:latin typeface="HGP創英角ｺﾞｼｯｸUB" panose="020B0900000000000000" pitchFamily="50" charset="-128"/>
              <a:ea typeface="HGP創英角ｺﾞｼｯｸUB" panose="020B0900000000000000" pitchFamily="50" charset="-128"/>
            </a:endParaRPr>
          </a:p>
        </p:txBody>
      </p:sp>
      <p:sp>
        <p:nvSpPr>
          <p:cNvPr id="10" name="正方形/長方形 9"/>
          <p:cNvSpPr/>
          <p:nvPr/>
        </p:nvSpPr>
        <p:spPr>
          <a:xfrm>
            <a:off x="6362328" y="1549953"/>
            <a:ext cx="902970" cy="2959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rPr>
              <a:t>最終日</a:t>
            </a:r>
            <a:endParaRPr kumimoji="1" lang="ja-JP" altLang="en-US" sz="1400" dirty="0">
              <a:solidFill>
                <a:schemeClr val="tx1"/>
              </a:solidFill>
            </a:endParaRPr>
          </a:p>
        </p:txBody>
      </p:sp>
      <p:sp>
        <p:nvSpPr>
          <p:cNvPr id="11" name="正方形/長方形 10"/>
          <p:cNvSpPr/>
          <p:nvPr/>
        </p:nvSpPr>
        <p:spPr>
          <a:xfrm>
            <a:off x="6362328" y="2159287"/>
            <a:ext cx="902970" cy="22992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rPr>
              <a:t>最終日</a:t>
            </a:r>
            <a:endParaRPr kumimoji="1" lang="ja-JP" altLang="en-US" sz="1400" dirty="0">
              <a:solidFill>
                <a:schemeClr val="tx1"/>
              </a:solidFill>
            </a:endParaRPr>
          </a:p>
        </p:txBody>
      </p:sp>
      <p:sp>
        <p:nvSpPr>
          <p:cNvPr id="12" name="正方形/長方形 11"/>
          <p:cNvSpPr/>
          <p:nvPr/>
        </p:nvSpPr>
        <p:spPr>
          <a:xfrm>
            <a:off x="7218811" y="1561728"/>
            <a:ext cx="902970" cy="28421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rPr>
              <a:t>療養解除</a:t>
            </a:r>
            <a:endParaRPr kumimoji="1" lang="en-US" altLang="ja-JP" sz="1400" dirty="0" smtClean="0">
              <a:solidFill>
                <a:schemeClr val="tx1"/>
              </a:solidFill>
            </a:endParaRPr>
          </a:p>
        </p:txBody>
      </p:sp>
      <p:sp>
        <p:nvSpPr>
          <p:cNvPr id="13" name="正方形/長方形 12"/>
          <p:cNvSpPr/>
          <p:nvPr/>
        </p:nvSpPr>
        <p:spPr>
          <a:xfrm>
            <a:off x="7228420" y="2094067"/>
            <a:ext cx="902970" cy="2770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rPr>
              <a:t>療養解除</a:t>
            </a:r>
            <a:endParaRPr kumimoji="1" lang="ja-JP" altLang="en-US" sz="1400" dirty="0">
              <a:solidFill>
                <a:schemeClr val="tx1"/>
              </a:solidFill>
            </a:endParaRPr>
          </a:p>
        </p:txBody>
      </p:sp>
      <p:sp>
        <p:nvSpPr>
          <p:cNvPr id="14" name="右矢印 13"/>
          <p:cNvSpPr/>
          <p:nvPr/>
        </p:nvSpPr>
        <p:spPr>
          <a:xfrm>
            <a:off x="1627798" y="1227199"/>
            <a:ext cx="5647742" cy="434588"/>
          </a:xfrm>
          <a:prstGeom prst="rightArrow">
            <a:avLst>
              <a:gd name="adj1" fmla="val 50000"/>
              <a:gd name="adj2" fmla="val 44740"/>
            </a:avLst>
          </a:prstGeom>
          <a:solidFill>
            <a:schemeClr val="tx1">
              <a:lumMod val="75000"/>
              <a:lumOff val="2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smtClean="0">
                <a:solidFill>
                  <a:schemeClr val="bg1"/>
                </a:solidFill>
              </a:rPr>
              <a:t>発症日を０日として７日間</a:t>
            </a:r>
            <a:endParaRPr kumimoji="1" lang="ja-JP" altLang="en-US" sz="1400" b="1" dirty="0">
              <a:solidFill>
                <a:schemeClr val="bg1"/>
              </a:solidFill>
            </a:endParaRPr>
          </a:p>
        </p:txBody>
      </p:sp>
      <p:sp>
        <p:nvSpPr>
          <p:cNvPr id="15" name="右矢印 14"/>
          <p:cNvSpPr/>
          <p:nvPr/>
        </p:nvSpPr>
        <p:spPr>
          <a:xfrm>
            <a:off x="1624550" y="1801157"/>
            <a:ext cx="5650990" cy="434588"/>
          </a:xfrm>
          <a:prstGeom prst="rightArrow">
            <a:avLst>
              <a:gd name="adj1" fmla="val 50000"/>
              <a:gd name="adj2" fmla="val 39480"/>
            </a:avLst>
          </a:prstGeom>
          <a:solidFill>
            <a:schemeClr val="tx1">
              <a:lumMod val="75000"/>
              <a:lumOff val="2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smtClean="0">
                <a:solidFill>
                  <a:schemeClr val="bg1"/>
                </a:solidFill>
              </a:rPr>
              <a:t>検体</a:t>
            </a:r>
            <a:r>
              <a:rPr kumimoji="1" lang="ja-JP" altLang="en-US" sz="1400" b="1" dirty="0">
                <a:solidFill>
                  <a:schemeClr val="bg1"/>
                </a:solidFill>
              </a:rPr>
              <a:t>採取</a:t>
            </a:r>
            <a:r>
              <a:rPr kumimoji="1" lang="ja-JP" altLang="en-US" sz="1400" b="1" dirty="0" smtClean="0">
                <a:solidFill>
                  <a:schemeClr val="bg1"/>
                </a:solidFill>
              </a:rPr>
              <a:t>日を０日として７日間</a:t>
            </a:r>
            <a:endParaRPr kumimoji="1" lang="ja-JP" altLang="en-US" sz="1400" b="1" dirty="0">
              <a:solidFill>
                <a:schemeClr val="bg1"/>
              </a:solidFill>
            </a:endParaRPr>
          </a:p>
        </p:txBody>
      </p:sp>
      <p:sp>
        <p:nvSpPr>
          <p:cNvPr id="18" name="正方形/長方形 17"/>
          <p:cNvSpPr/>
          <p:nvPr/>
        </p:nvSpPr>
        <p:spPr>
          <a:xfrm>
            <a:off x="109503" y="4319072"/>
            <a:ext cx="5803731" cy="372745"/>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dirty="0">
                <a:latin typeface="HGP創英角ｺﾞｼｯｸUB" panose="020B0900000000000000" pitchFamily="50" charset="-128"/>
                <a:ea typeface="HGP創英角ｺﾞｼｯｸUB" panose="020B0900000000000000" pitchFamily="50" charset="-128"/>
              </a:rPr>
              <a:t>同居</a:t>
            </a:r>
            <a:r>
              <a:rPr kumimoji="1" lang="ja-JP" altLang="en-US" dirty="0" smtClean="0">
                <a:latin typeface="HGP創英角ｺﾞｼｯｸUB" panose="020B0900000000000000" pitchFamily="50" charset="-128"/>
                <a:ea typeface="HGP創英角ｺﾞｼｯｸUB" panose="020B0900000000000000" pitchFamily="50" charset="-128"/>
              </a:rPr>
              <a:t>されている方（家族等）の待期期間</a:t>
            </a:r>
            <a:endParaRPr kumimoji="1" lang="ja-JP" altLang="en-US" dirty="0">
              <a:latin typeface="HGP創英角ｺﾞｼｯｸUB" panose="020B0900000000000000" pitchFamily="50" charset="-128"/>
              <a:ea typeface="HGP創英角ｺﾞｼｯｸUB" panose="020B0900000000000000" pitchFamily="50" charset="-128"/>
            </a:endParaRPr>
          </a:p>
        </p:txBody>
      </p:sp>
      <p:sp>
        <p:nvSpPr>
          <p:cNvPr id="19" name="正方形/長方形 18"/>
          <p:cNvSpPr/>
          <p:nvPr/>
        </p:nvSpPr>
        <p:spPr>
          <a:xfrm>
            <a:off x="4284232" y="5353372"/>
            <a:ext cx="902970" cy="21110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rPr>
              <a:t>最終日</a:t>
            </a:r>
            <a:endParaRPr kumimoji="1" lang="ja-JP" altLang="en-US" sz="1400" dirty="0">
              <a:solidFill>
                <a:schemeClr val="tx1"/>
              </a:solidFill>
            </a:endParaRPr>
          </a:p>
        </p:txBody>
      </p:sp>
      <p:sp>
        <p:nvSpPr>
          <p:cNvPr id="20" name="正方形/長方形 19"/>
          <p:cNvSpPr/>
          <p:nvPr/>
        </p:nvSpPr>
        <p:spPr>
          <a:xfrm>
            <a:off x="5105478" y="5297936"/>
            <a:ext cx="902970" cy="243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rPr>
              <a:t>待機</a:t>
            </a:r>
            <a:r>
              <a:rPr kumimoji="1" lang="ja-JP" altLang="en-US" sz="1400" dirty="0">
                <a:solidFill>
                  <a:schemeClr val="tx1"/>
                </a:solidFill>
              </a:rPr>
              <a:t>終了</a:t>
            </a:r>
            <a:endParaRPr kumimoji="1" lang="en-US" altLang="ja-JP" sz="1400" dirty="0" smtClean="0">
              <a:solidFill>
                <a:schemeClr val="tx1"/>
              </a:solidFill>
            </a:endParaRPr>
          </a:p>
        </p:txBody>
      </p:sp>
      <p:sp>
        <p:nvSpPr>
          <p:cNvPr id="21" name="右矢印 20"/>
          <p:cNvSpPr/>
          <p:nvPr/>
        </p:nvSpPr>
        <p:spPr>
          <a:xfrm>
            <a:off x="1461865" y="5026032"/>
            <a:ext cx="3671633" cy="382535"/>
          </a:xfrm>
          <a:prstGeom prst="rightArrow">
            <a:avLst>
              <a:gd name="adj1" fmla="val 50000"/>
              <a:gd name="adj2" fmla="val 39480"/>
            </a:avLst>
          </a:prstGeom>
          <a:solidFill>
            <a:schemeClr val="tx1">
              <a:lumMod val="65000"/>
              <a:lumOff val="3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smtClean="0">
                <a:solidFill>
                  <a:schemeClr val="bg1"/>
                </a:solidFill>
              </a:rPr>
              <a:t>最終接触日を０日として５日間</a:t>
            </a:r>
            <a:endParaRPr kumimoji="1" lang="ja-JP" altLang="en-US" sz="1200" b="1" dirty="0">
              <a:solidFill>
                <a:schemeClr val="bg1"/>
              </a:solidFill>
            </a:endParaRPr>
          </a:p>
        </p:txBody>
      </p:sp>
      <p:sp>
        <p:nvSpPr>
          <p:cNvPr id="22" name="角丸四角形 21"/>
          <p:cNvSpPr/>
          <p:nvPr/>
        </p:nvSpPr>
        <p:spPr>
          <a:xfrm>
            <a:off x="70339" y="454158"/>
            <a:ext cx="9748031" cy="6403842"/>
          </a:xfrm>
          <a:prstGeom prst="roundRect">
            <a:avLst>
              <a:gd name="adj" fmla="val 1486"/>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右矢印 23"/>
          <p:cNvSpPr/>
          <p:nvPr/>
        </p:nvSpPr>
        <p:spPr>
          <a:xfrm>
            <a:off x="7329080" y="1227199"/>
            <a:ext cx="2371968" cy="434588"/>
          </a:xfrm>
          <a:prstGeom prst="rightArrow">
            <a:avLst>
              <a:gd name="adj1" fmla="val 50000"/>
              <a:gd name="adj2" fmla="val 39480"/>
            </a:avLst>
          </a:prstGeom>
          <a:solidFill>
            <a:schemeClr val="bg1">
              <a:lumMod val="50000"/>
            </a:schemeClr>
          </a:solidFill>
          <a:ln w="254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b="1" dirty="0" smtClean="0">
                <a:solidFill>
                  <a:schemeClr val="bg1"/>
                </a:solidFill>
              </a:rPr>
              <a:t>※</a:t>
            </a:r>
            <a:r>
              <a:rPr kumimoji="1" lang="ja-JP" altLang="en-US" sz="1400" b="1" dirty="0" smtClean="0">
                <a:solidFill>
                  <a:schemeClr val="bg1"/>
                </a:solidFill>
              </a:rPr>
              <a:t>自主的な感染予防行動</a:t>
            </a:r>
            <a:endParaRPr kumimoji="1" lang="ja-JP" altLang="en-US" sz="1400" b="1" dirty="0">
              <a:solidFill>
                <a:schemeClr val="bg1"/>
              </a:solidFill>
            </a:endParaRPr>
          </a:p>
        </p:txBody>
      </p:sp>
      <p:sp>
        <p:nvSpPr>
          <p:cNvPr id="26" name="右矢印 25"/>
          <p:cNvSpPr/>
          <p:nvPr/>
        </p:nvSpPr>
        <p:spPr>
          <a:xfrm>
            <a:off x="5682903" y="2317619"/>
            <a:ext cx="1582395" cy="434588"/>
          </a:xfrm>
          <a:prstGeom prst="rightArrow">
            <a:avLst>
              <a:gd name="adj1" fmla="val 50000"/>
              <a:gd name="adj2" fmla="val 39480"/>
            </a:avLst>
          </a:prstGeom>
          <a:solidFill>
            <a:schemeClr val="bg1">
              <a:lumMod val="50000"/>
            </a:schemeClr>
          </a:solidFill>
          <a:ln w="254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900" b="1" dirty="0" smtClean="0">
                <a:solidFill>
                  <a:schemeClr val="bg1"/>
                </a:solidFill>
              </a:rPr>
              <a:t>※</a:t>
            </a:r>
            <a:r>
              <a:rPr kumimoji="1" lang="ja-JP" altLang="en-US" sz="900" b="1" dirty="0" smtClean="0">
                <a:solidFill>
                  <a:schemeClr val="bg1"/>
                </a:solidFill>
              </a:rPr>
              <a:t>自主的な感染予防行動</a:t>
            </a:r>
            <a:endParaRPr kumimoji="1" lang="ja-JP" altLang="en-US" sz="900" b="1" dirty="0">
              <a:solidFill>
                <a:schemeClr val="bg1"/>
              </a:solidFill>
            </a:endParaRPr>
          </a:p>
        </p:txBody>
      </p:sp>
      <p:sp>
        <p:nvSpPr>
          <p:cNvPr id="27" name="正方形/長方形 26"/>
          <p:cNvSpPr/>
          <p:nvPr/>
        </p:nvSpPr>
        <p:spPr>
          <a:xfrm>
            <a:off x="1411603" y="2140573"/>
            <a:ext cx="902970" cy="33147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rPr>
              <a:t>又</a:t>
            </a:r>
            <a:r>
              <a:rPr kumimoji="1" lang="ja-JP" altLang="en-US" sz="1600" dirty="0" smtClean="0">
                <a:solidFill>
                  <a:schemeClr val="tx1"/>
                </a:solidFill>
              </a:rPr>
              <a:t>は</a:t>
            </a:r>
            <a:endParaRPr kumimoji="1" lang="ja-JP" altLang="en-US" sz="1600" dirty="0">
              <a:solidFill>
                <a:schemeClr val="tx1"/>
              </a:solidFill>
            </a:endParaRPr>
          </a:p>
        </p:txBody>
      </p:sp>
      <p:sp>
        <p:nvSpPr>
          <p:cNvPr id="28" name="右矢印 27"/>
          <p:cNvSpPr/>
          <p:nvPr/>
        </p:nvSpPr>
        <p:spPr>
          <a:xfrm>
            <a:off x="1624550" y="2313794"/>
            <a:ext cx="4038771" cy="434588"/>
          </a:xfrm>
          <a:prstGeom prst="rightArrow">
            <a:avLst>
              <a:gd name="adj1" fmla="val 50000"/>
              <a:gd name="adj2" fmla="val 39480"/>
            </a:avLst>
          </a:prstGeom>
          <a:solidFill>
            <a:schemeClr val="tx1">
              <a:lumMod val="65000"/>
              <a:lumOff val="3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smtClean="0">
                <a:solidFill>
                  <a:schemeClr val="bg1"/>
                </a:solidFill>
              </a:rPr>
              <a:t>検体</a:t>
            </a:r>
            <a:r>
              <a:rPr kumimoji="1" lang="ja-JP" altLang="en-US" sz="1100" b="1" dirty="0">
                <a:solidFill>
                  <a:schemeClr val="bg1"/>
                </a:solidFill>
              </a:rPr>
              <a:t>採取</a:t>
            </a:r>
            <a:r>
              <a:rPr kumimoji="1" lang="ja-JP" altLang="en-US" sz="1100" b="1" dirty="0" smtClean="0">
                <a:solidFill>
                  <a:schemeClr val="bg1"/>
                </a:solidFill>
              </a:rPr>
              <a:t>日を０日として５日目の検査キットで陰性</a:t>
            </a:r>
            <a:endParaRPr kumimoji="1" lang="ja-JP" altLang="en-US" sz="1100" b="1" dirty="0">
              <a:solidFill>
                <a:schemeClr val="bg1"/>
              </a:solidFill>
            </a:endParaRPr>
          </a:p>
        </p:txBody>
      </p:sp>
      <p:sp>
        <p:nvSpPr>
          <p:cNvPr id="29" name="正方形/長方形 28"/>
          <p:cNvSpPr/>
          <p:nvPr/>
        </p:nvSpPr>
        <p:spPr>
          <a:xfrm>
            <a:off x="4716151" y="2639946"/>
            <a:ext cx="902970" cy="2540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rPr>
              <a:t>最終日</a:t>
            </a:r>
            <a:endParaRPr kumimoji="1" lang="ja-JP" altLang="en-US" sz="1400" dirty="0">
              <a:solidFill>
                <a:schemeClr val="tx1"/>
              </a:solidFill>
            </a:endParaRPr>
          </a:p>
        </p:txBody>
      </p:sp>
      <p:sp>
        <p:nvSpPr>
          <p:cNvPr id="30" name="正方形/長方形 29"/>
          <p:cNvSpPr/>
          <p:nvPr/>
        </p:nvSpPr>
        <p:spPr>
          <a:xfrm>
            <a:off x="5619121" y="2631784"/>
            <a:ext cx="902970" cy="2770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rPr>
              <a:t>療養解除</a:t>
            </a:r>
            <a:endParaRPr kumimoji="1" lang="ja-JP" altLang="en-US" sz="1400" dirty="0">
              <a:solidFill>
                <a:schemeClr val="tx1"/>
              </a:solidFill>
            </a:endParaRPr>
          </a:p>
        </p:txBody>
      </p:sp>
      <p:sp>
        <p:nvSpPr>
          <p:cNvPr id="31" name="正方形/長方形 30"/>
          <p:cNvSpPr/>
          <p:nvPr/>
        </p:nvSpPr>
        <p:spPr>
          <a:xfrm>
            <a:off x="6761219" y="2919727"/>
            <a:ext cx="2993369" cy="135044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400" dirty="0" smtClean="0">
                <a:solidFill>
                  <a:schemeClr val="tx1"/>
                </a:solidFill>
              </a:rPr>
              <a:t>※</a:t>
            </a:r>
            <a:r>
              <a:rPr kumimoji="1" lang="ja-JP" altLang="en-US" sz="1400" dirty="0" smtClean="0">
                <a:solidFill>
                  <a:schemeClr val="tx1"/>
                </a:solidFill>
              </a:rPr>
              <a:t>自主的な感染予防行動</a:t>
            </a:r>
            <a:endParaRPr kumimoji="1" lang="en-US" altLang="ja-JP" sz="1400" dirty="0" smtClean="0">
              <a:solidFill>
                <a:schemeClr val="tx1"/>
              </a:solidFill>
            </a:endParaRPr>
          </a:p>
          <a:p>
            <a:r>
              <a:rPr kumimoji="1" lang="ja-JP" altLang="en-US" sz="1100" dirty="0" smtClean="0">
                <a:solidFill>
                  <a:schemeClr val="tx1"/>
                </a:solidFill>
              </a:rPr>
              <a:t>・検温などによる自主的な健康状態の確認</a:t>
            </a:r>
            <a:endParaRPr kumimoji="1" lang="en-US" altLang="ja-JP" sz="1100" dirty="0" smtClean="0">
              <a:solidFill>
                <a:schemeClr val="tx1"/>
              </a:solidFill>
            </a:endParaRPr>
          </a:p>
          <a:p>
            <a:r>
              <a:rPr kumimoji="1" lang="ja-JP" altLang="en-US" sz="1100" dirty="0" smtClean="0">
                <a:solidFill>
                  <a:schemeClr val="tx1"/>
                </a:solidFill>
              </a:rPr>
              <a:t>・高齢者等ハイリスク者との接触、ハイリ</a:t>
            </a:r>
            <a:endParaRPr kumimoji="1" lang="en-US" altLang="ja-JP" sz="1100" dirty="0" smtClean="0">
              <a:solidFill>
                <a:schemeClr val="tx1"/>
              </a:solidFill>
            </a:endParaRPr>
          </a:p>
          <a:p>
            <a:r>
              <a:rPr kumimoji="1" lang="ja-JP" altLang="en-US" sz="1100" dirty="0">
                <a:solidFill>
                  <a:schemeClr val="tx1"/>
                </a:solidFill>
              </a:rPr>
              <a:t>　</a:t>
            </a:r>
            <a:r>
              <a:rPr kumimoji="1" lang="ja-JP" altLang="en-US" sz="1100" dirty="0" smtClean="0">
                <a:solidFill>
                  <a:schemeClr val="tx1"/>
                </a:solidFill>
              </a:rPr>
              <a:t>スク施設への不要不急の訪問</a:t>
            </a:r>
            <a:endParaRPr kumimoji="1" lang="en-US" altLang="ja-JP" sz="1100" dirty="0" smtClean="0">
              <a:solidFill>
                <a:schemeClr val="tx1"/>
              </a:solidFill>
            </a:endParaRPr>
          </a:p>
          <a:p>
            <a:r>
              <a:rPr kumimoji="1" lang="ja-JP" altLang="en-US" sz="1100" dirty="0" smtClean="0">
                <a:solidFill>
                  <a:schemeClr val="tx1"/>
                </a:solidFill>
              </a:rPr>
              <a:t>・感染リスクの高い場所の利用や会食等を</a:t>
            </a:r>
            <a:endParaRPr kumimoji="1" lang="en-US" altLang="ja-JP" sz="1100" dirty="0" smtClean="0">
              <a:solidFill>
                <a:schemeClr val="tx1"/>
              </a:solidFill>
            </a:endParaRPr>
          </a:p>
          <a:p>
            <a:r>
              <a:rPr kumimoji="1" lang="ja-JP" altLang="en-US" sz="1100" dirty="0" smtClean="0">
                <a:solidFill>
                  <a:schemeClr val="tx1"/>
                </a:solidFill>
              </a:rPr>
              <a:t>　避ける</a:t>
            </a:r>
            <a:endParaRPr kumimoji="1" lang="en-US" altLang="ja-JP" sz="1100" dirty="0" smtClean="0">
              <a:solidFill>
                <a:schemeClr val="tx1"/>
              </a:solidFill>
            </a:endParaRPr>
          </a:p>
          <a:p>
            <a:r>
              <a:rPr kumimoji="1" lang="ja-JP" altLang="en-US" sz="1100" dirty="0" smtClean="0">
                <a:solidFill>
                  <a:schemeClr val="tx1"/>
                </a:solidFill>
              </a:rPr>
              <a:t>・マスクの着用</a:t>
            </a:r>
            <a:endParaRPr kumimoji="1" lang="en-US" altLang="ja-JP" sz="1100" dirty="0" smtClean="0">
              <a:solidFill>
                <a:schemeClr val="tx1"/>
              </a:solidFill>
            </a:endParaRPr>
          </a:p>
        </p:txBody>
      </p:sp>
      <p:sp>
        <p:nvSpPr>
          <p:cNvPr id="32" name="正方形/長方形 31"/>
          <p:cNvSpPr/>
          <p:nvPr/>
        </p:nvSpPr>
        <p:spPr>
          <a:xfrm>
            <a:off x="112743" y="2936722"/>
            <a:ext cx="6529483" cy="135044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smtClean="0">
                <a:solidFill>
                  <a:schemeClr val="tx1"/>
                </a:solidFill>
              </a:rPr>
              <a:t>★療養期間の外出自粛について</a:t>
            </a:r>
            <a:endParaRPr kumimoji="1" lang="en-US" altLang="ja-JP" sz="1400" dirty="0" smtClean="0">
              <a:solidFill>
                <a:schemeClr val="tx1"/>
              </a:solidFill>
            </a:endParaRPr>
          </a:p>
          <a:p>
            <a:r>
              <a:rPr kumimoji="1" lang="ja-JP" altLang="en-US" sz="1400" dirty="0">
                <a:solidFill>
                  <a:schemeClr val="tx1"/>
                </a:solidFill>
              </a:rPr>
              <a:t>　</a:t>
            </a:r>
            <a:r>
              <a:rPr kumimoji="1" lang="ja-JP" altLang="en-US" sz="1400" dirty="0" smtClean="0">
                <a:solidFill>
                  <a:schemeClr val="tx1"/>
                </a:solidFill>
              </a:rPr>
              <a:t>有症状の場合で症状軽快から２４時間経過後又は無症状の場合</a:t>
            </a:r>
            <a:endParaRPr kumimoji="1" lang="en-US" altLang="ja-JP" sz="1400" dirty="0" smtClean="0">
              <a:solidFill>
                <a:schemeClr val="tx1"/>
              </a:solidFill>
            </a:endParaRPr>
          </a:p>
          <a:p>
            <a:r>
              <a:rPr kumimoji="1" lang="ja-JP" altLang="en-US" sz="1400" dirty="0">
                <a:solidFill>
                  <a:schemeClr val="tx1"/>
                </a:solidFill>
              </a:rPr>
              <a:t>　</a:t>
            </a:r>
            <a:r>
              <a:rPr kumimoji="1" lang="ja-JP" altLang="en-US" sz="1200" dirty="0" smtClean="0">
                <a:solidFill>
                  <a:schemeClr val="tx1"/>
                </a:solidFill>
              </a:rPr>
              <a:t>下記の予防行動を前提に、食料品の買い出しなど必要最低限の外出は差し支えありません。</a:t>
            </a:r>
            <a:endParaRPr kumimoji="1" lang="en-US" altLang="ja-JP" sz="1200" dirty="0" smtClean="0">
              <a:solidFill>
                <a:schemeClr val="tx1"/>
              </a:solidFill>
            </a:endParaRPr>
          </a:p>
          <a:p>
            <a:r>
              <a:rPr kumimoji="1" lang="ja-JP" altLang="en-US" sz="1200" dirty="0">
                <a:solidFill>
                  <a:schemeClr val="tx1"/>
                </a:solidFill>
              </a:rPr>
              <a:t>　</a:t>
            </a:r>
            <a:r>
              <a:rPr kumimoji="1" lang="ja-JP" altLang="en-US" sz="1200" dirty="0" smtClean="0">
                <a:solidFill>
                  <a:schemeClr val="tx1"/>
                </a:solidFill>
              </a:rPr>
              <a:t>　・外出時や人と接する際は短時間とする。</a:t>
            </a:r>
            <a:endParaRPr kumimoji="1" lang="en-US" altLang="ja-JP" sz="1200" dirty="0" smtClean="0">
              <a:solidFill>
                <a:schemeClr val="tx1"/>
              </a:solidFill>
            </a:endParaRPr>
          </a:p>
          <a:p>
            <a:r>
              <a:rPr kumimoji="1" lang="ja-JP" altLang="en-US" sz="1200" dirty="0">
                <a:solidFill>
                  <a:schemeClr val="tx1"/>
                </a:solidFill>
              </a:rPr>
              <a:t>　</a:t>
            </a:r>
            <a:r>
              <a:rPr kumimoji="1" lang="ja-JP" altLang="en-US" sz="1200" dirty="0" smtClean="0">
                <a:solidFill>
                  <a:schemeClr val="tx1"/>
                </a:solidFill>
              </a:rPr>
              <a:t>　・移動時は、公共交通機関は使用しない。</a:t>
            </a:r>
            <a:endParaRPr kumimoji="1" lang="en-US" altLang="ja-JP" sz="1200" dirty="0" smtClean="0">
              <a:solidFill>
                <a:schemeClr val="tx1"/>
              </a:solidFill>
            </a:endParaRPr>
          </a:p>
          <a:p>
            <a:r>
              <a:rPr kumimoji="1" lang="ja-JP" altLang="en-US" sz="1200" dirty="0">
                <a:solidFill>
                  <a:schemeClr val="tx1"/>
                </a:solidFill>
              </a:rPr>
              <a:t>　</a:t>
            </a:r>
            <a:r>
              <a:rPr kumimoji="1" lang="ja-JP" altLang="en-US" sz="1200" dirty="0" smtClean="0">
                <a:solidFill>
                  <a:schemeClr val="tx1"/>
                </a:solidFill>
              </a:rPr>
              <a:t>　・外出時や人と接するときは必ずマスクを着用する。</a:t>
            </a:r>
            <a:endParaRPr kumimoji="1" lang="en-US" altLang="ja-JP" sz="1200" dirty="0" smtClean="0">
              <a:solidFill>
                <a:schemeClr val="tx1"/>
              </a:solidFill>
            </a:endParaRPr>
          </a:p>
        </p:txBody>
      </p:sp>
      <p:sp>
        <p:nvSpPr>
          <p:cNvPr id="33" name="正方形/長方形 32"/>
          <p:cNvSpPr/>
          <p:nvPr/>
        </p:nvSpPr>
        <p:spPr>
          <a:xfrm>
            <a:off x="113126" y="5564475"/>
            <a:ext cx="5721889" cy="72023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smtClean="0">
                <a:solidFill>
                  <a:schemeClr val="tx1"/>
                </a:solidFill>
              </a:rPr>
              <a:t>濃厚接触者（同居家族等）としての待機中に発熱等の症状がみられた場合は、医療機関を受診するか、症状等に応じて自己検査を行ってください。</a:t>
            </a:r>
            <a:endParaRPr kumimoji="1" lang="en-US" altLang="ja-JP" sz="1400" dirty="0" smtClean="0">
              <a:solidFill>
                <a:schemeClr val="tx1"/>
              </a:solidFill>
            </a:endParaRPr>
          </a:p>
        </p:txBody>
      </p:sp>
      <p:sp>
        <p:nvSpPr>
          <p:cNvPr id="34" name="正方形/長方形 33"/>
          <p:cNvSpPr/>
          <p:nvPr/>
        </p:nvSpPr>
        <p:spPr>
          <a:xfrm>
            <a:off x="5977016" y="4319071"/>
            <a:ext cx="3777572" cy="241805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smtClean="0">
                <a:solidFill>
                  <a:schemeClr val="tx1"/>
                </a:solidFill>
              </a:rPr>
              <a:t>★療養期間中の注意事項</a:t>
            </a:r>
            <a:endParaRPr kumimoji="1" lang="en-US" altLang="ja-JP" sz="1400" dirty="0" smtClean="0">
              <a:solidFill>
                <a:schemeClr val="tx1"/>
              </a:solidFill>
            </a:endParaRPr>
          </a:p>
          <a:p>
            <a:r>
              <a:rPr kumimoji="1" lang="ja-JP" altLang="en-US" sz="1400" dirty="0" smtClean="0">
                <a:solidFill>
                  <a:schemeClr val="tx1"/>
                </a:solidFill>
              </a:rPr>
              <a:t>・小樽市ホームページの</a:t>
            </a:r>
            <a:endParaRPr kumimoji="1" lang="en-US" altLang="ja-JP" sz="1400" dirty="0" smtClean="0">
              <a:solidFill>
                <a:schemeClr val="tx1"/>
              </a:solidFill>
            </a:endParaRPr>
          </a:p>
          <a:p>
            <a:r>
              <a:rPr kumimoji="1" lang="ja-JP" altLang="en-US" sz="1400" dirty="0" smtClean="0">
                <a:solidFill>
                  <a:schemeClr val="tx1"/>
                </a:solidFill>
              </a:rPr>
              <a:t>「自宅療養のしおり」</a:t>
            </a:r>
            <a:endParaRPr kumimoji="1" lang="en-US" altLang="ja-JP" sz="1400" dirty="0" smtClean="0">
              <a:solidFill>
                <a:schemeClr val="tx1"/>
              </a:solidFill>
            </a:endParaRPr>
          </a:p>
          <a:p>
            <a:r>
              <a:rPr kumimoji="1" lang="ja-JP" altLang="en-US" sz="1400" dirty="0" smtClean="0">
                <a:solidFill>
                  <a:schemeClr val="tx1"/>
                </a:solidFill>
              </a:rPr>
              <a:t>　を必ずご覧ください。</a:t>
            </a:r>
            <a:endParaRPr kumimoji="1" lang="en-US" altLang="ja-JP" sz="1400" dirty="0" smtClean="0">
              <a:solidFill>
                <a:schemeClr val="tx1"/>
              </a:solidFill>
            </a:endParaRPr>
          </a:p>
          <a:p>
            <a:r>
              <a:rPr kumimoji="1" lang="ja-JP" altLang="en-US" sz="1400" dirty="0" smtClean="0">
                <a:solidFill>
                  <a:schemeClr val="tx1"/>
                </a:solidFill>
              </a:rPr>
              <a:t>・保健所からの療養解除の連絡はありません。</a:t>
            </a:r>
            <a:endParaRPr kumimoji="1" lang="en-US" altLang="ja-JP" sz="1400" dirty="0" smtClean="0">
              <a:solidFill>
                <a:schemeClr val="tx1"/>
              </a:solidFill>
            </a:endParaRPr>
          </a:p>
          <a:p>
            <a:r>
              <a:rPr kumimoji="1" lang="ja-JP" altLang="en-US" sz="1400" dirty="0" smtClean="0">
                <a:solidFill>
                  <a:schemeClr val="tx1"/>
                </a:solidFill>
              </a:rPr>
              <a:t>・ご自身で健康状態を確認し、体調悪化時は</a:t>
            </a:r>
            <a:endParaRPr kumimoji="1" lang="en-US" altLang="ja-JP" sz="1400" dirty="0" smtClean="0">
              <a:solidFill>
                <a:schemeClr val="tx1"/>
              </a:solidFill>
            </a:endParaRPr>
          </a:p>
          <a:p>
            <a:r>
              <a:rPr kumimoji="1" lang="ja-JP" altLang="en-US" sz="1400" dirty="0">
                <a:solidFill>
                  <a:schemeClr val="tx1"/>
                </a:solidFill>
              </a:rPr>
              <a:t>　</a:t>
            </a:r>
            <a:r>
              <a:rPr kumimoji="1" lang="ja-JP" altLang="en-US" sz="1400" dirty="0" smtClean="0">
                <a:solidFill>
                  <a:schemeClr val="tx1"/>
                </a:solidFill>
              </a:rPr>
              <a:t>かかりつけ医か小樽市健康観察フォロー</a:t>
            </a:r>
            <a:endParaRPr kumimoji="1" lang="en-US" altLang="ja-JP" sz="1400" dirty="0" smtClean="0">
              <a:solidFill>
                <a:schemeClr val="tx1"/>
              </a:solidFill>
            </a:endParaRPr>
          </a:p>
          <a:p>
            <a:r>
              <a:rPr kumimoji="1" lang="ja-JP" altLang="en-US" sz="1400" dirty="0">
                <a:solidFill>
                  <a:schemeClr val="tx1"/>
                </a:solidFill>
              </a:rPr>
              <a:t>　</a:t>
            </a:r>
            <a:r>
              <a:rPr kumimoji="1" lang="ja-JP" altLang="en-US" sz="1400" dirty="0" smtClean="0">
                <a:solidFill>
                  <a:schemeClr val="tx1"/>
                </a:solidFill>
              </a:rPr>
              <a:t>アップセンター（裏面記載）にご相談</a:t>
            </a:r>
            <a:r>
              <a:rPr kumimoji="1" lang="ja-JP" altLang="en-US" sz="1400" dirty="0" err="1" smtClean="0">
                <a:solidFill>
                  <a:schemeClr val="tx1"/>
                </a:solidFill>
              </a:rPr>
              <a:t>くだ</a:t>
            </a:r>
            <a:endParaRPr kumimoji="1" lang="en-US" altLang="ja-JP" sz="1400" dirty="0" smtClean="0">
              <a:solidFill>
                <a:schemeClr val="tx1"/>
              </a:solidFill>
            </a:endParaRPr>
          </a:p>
          <a:p>
            <a:r>
              <a:rPr kumimoji="1" lang="ja-JP" altLang="en-US" sz="1400" dirty="0">
                <a:solidFill>
                  <a:schemeClr val="tx1"/>
                </a:solidFill>
              </a:rPr>
              <a:t>　</a:t>
            </a:r>
            <a:r>
              <a:rPr kumimoji="1" lang="ja-JP" altLang="en-US" sz="1400" dirty="0" smtClean="0">
                <a:solidFill>
                  <a:schemeClr val="tx1"/>
                </a:solidFill>
              </a:rPr>
              <a:t>さい。</a:t>
            </a:r>
            <a:endParaRPr kumimoji="1" lang="en-US" altLang="ja-JP" sz="1400" dirty="0" smtClean="0">
              <a:solidFill>
                <a:schemeClr val="tx1"/>
              </a:solidFill>
            </a:endParaRPr>
          </a:p>
        </p:txBody>
      </p:sp>
      <p:sp>
        <p:nvSpPr>
          <p:cNvPr id="36" name="角丸四角形 35"/>
          <p:cNvSpPr/>
          <p:nvPr/>
        </p:nvSpPr>
        <p:spPr>
          <a:xfrm>
            <a:off x="1581179" y="6073784"/>
            <a:ext cx="4296623" cy="752984"/>
          </a:xfrm>
          <a:prstGeom prst="roundRect">
            <a:avLst>
              <a:gd name="adj" fmla="val 8176"/>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solidFill>
                  <a:schemeClr val="tx1"/>
                </a:solidFill>
              </a:rPr>
              <a:t>新型コロナウイルスに関する一般相談は</a:t>
            </a:r>
            <a:endParaRPr kumimoji="1" lang="en-US" altLang="ja-JP" sz="1200" dirty="0" smtClean="0">
              <a:solidFill>
                <a:schemeClr val="tx1"/>
              </a:solidFill>
            </a:endParaRPr>
          </a:p>
          <a:p>
            <a:pPr algn="ctr"/>
            <a:r>
              <a:rPr kumimoji="1" lang="ja-JP" altLang="en-US" sz="1200" dirty="0" smtClean="0">
                <a:solidFill>
                  <a:schemeClr val="tx1"/>
                </a:solidFill>
              </a:rPr>
              <a:t>「小樽市新型コロナウイルス一般相談窓口」</a:t>
            </a:r>
            <a:endParaRPr kumimoji="1" lang="en-US" altLang="ja-JP" sz="1200" dirty="0" smtClean="0">
              <a:solidFill>
                <a:schemeClr val="tx1"/>
              </a:solidFill>
            </a:endParaRPr>
          </a:p>
          <a:p>
            <a:pPr algn="ctr"/>
            <a:r>
              <a:rPr kumimoji="1" lang="ja-JP" altLang="en-US" sz="1200" dirty="0" smtClean="0">
                <a:solidFill>
                  <a:schemeClr val="tx1"/>
                </a:solidFill>
              </a:rPr>
              <a:t>☎０１２０－８９０－１７７</a:t>
            </a:r>
            <a:endParaRPr kumimoji="1" lang="en-US" altLang="ja-JP" sz="1200" dirty="0" smtClean="0">
              <a:solidFill>
                <a:schemeClr val="tx1"/>
              </a:solidFill>
            </a:endParaRPr>
          </a:p>
          <a:p>
            <a:pPr algn="ctr"/>
            <a:r>
              <a:rPr kumimoji="1" lang="ja-JP" altLang="en-US" sz="1200" dirty="0" smtClean="0">
                <a:solidFill>
                  <a:schemeClr val="tx1"/>
                </a:solidFill>
              </a:rPr>
              <a:t>受付時間：平日、土日祝の</a:t>
            </a:r>
            <a:r>
              <a:rPr kumimoji="1" lang="en-US" altLang="ja-JP" sz="1200" dirty="0" smtClean="0">
                <a:solidFill>
                  <a:schemeClr val="tx1"/>
                </a:solidFill>
              </a:rPr>
              <a:t>9:00</a:t>
            </a:r>
            <a:r>
              <a:rPr kumimoji="1" lang="ja-JP" altLang="en-US" sz="1200" dirty="0" smtClean="0">
                <a:solidFill>
                  <a:schemeClr val="tx1"/>
                </a:solidFill>
              </a:rPr>
              <a:t>～</a:t>
            </a:r>
            <a:r>
              <a:rPr kumimoji="1" lang="en-US" altLang="ja-JP" sz="1200" dirty="0" smtClean="0">
                <a:solidFill>
                  <a:schemeClr val="tx1"/>
                </a:solidFill>
              </a:rPr>
              <a:t>21:00</a:t>
            </a:r>
          </a:p>
        </p:txBody>
      </p:sp>
      <p:pic>
        <p:nvPicPr>
          <p:cNvPr id="5" name="図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566877" y="4339567"/>
            <a:ext cx="1094241" cy="1094241"/>
          </a:xfrm>
          <a:prstGeom prst="rect">
            <a:avLst/>
          </a:prstGeom>
        </p:spPr>
      </p:pic>
    </p:spTree>
    <p:extLst>
      <p:ext uri="{BB962C8B-B14F-4D97-AF65-F5344CB8AC3E}">
        <p14:creationId xmlns:p14="http://schemas.microsoft.com/office/powerpoint/2010/main" val="188273947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450</TotalTime>
  <Words>843</Words>
  <Application>Microsoft Office PowerPoint</Application>
  <PresentationFormat>A4 210 x 297 mm</PresentationFormat>
  <Paragraphs>91</Paragraphs>
  <Slides>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HGP創英角ｺﾞｼｯｸUB</vt:lpstr>
      <vt:lpstr>HGS創英角ｺﾞｼｯｸUB</vt:lpstr>
      <vt:lpstr>游ゴシック</vt:lpstr>
      <vt:lpstr>游ゴシック Light</vt:lpstr>
      <vt:lpstr>Arial</vt:lpstr>
      <vt:lpstr>Calibri</vt:lpstr>
      <vt:lpstr>Calibri Light</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柴田健治</dc:creator>
  <cp:lastModifiedBy>久司周祐</cp:lastModifiedBy>
  <cp:revision>33</cp:revision>
  <cp:lastPrinted>2022-09-20T06:35:55Z</cp:lastPrinted>
  <dcterms:created xsi:type="dcterms:W3CDTF">2022-09-11T01:56:05Z</dcterms:created>
  <dcterms:modified xsi:type="dcterms:W3CDTF">2022-10-31T09:12:02Z</dcterms:modified>
</cp:coreProperties>
</file>