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12801600" cy="9601200" type="A3"/>
  <p:notesSz cx="987266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3" d="100"/>
          <a:sy n="63" d="100"/>
        </p:scale>
        <p:origin x="14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8155" cy="717255"/>
          </a:xfrm>
          <a:prstGeom prst="rect">
            <a:avLst/>
          </a:prstGeom>
        </p:spPr>
        <p:txBody>
          <a:bodyPr vert="horz" lIns="133096" tIns="66548" rIns="133096" bIns="66548" rtlCol="0"/>
          <a:lstStyle>
            <a:lvl1pPr algn="l">
              <a:defRPr sz="1700"/>
            </a:lvl1pPr>
          </a:lstStyle>
          <a:p>
            <a:endParaRPr kumimoji="1" lang="ja-JP" altLang="en-US"/>
          </a:p>
        </p:txBody>
      </p:sp>
      <p:sp>
        <p:nvSpPr>
          <p:cNvPr id="3" name="日付プレースホルダー 2"/>
          <p:cNvSpPr>
            <a:spLocks noGrp="1"/>
          </p:cNvSpPr>
          <p:nvPr>
            <p:ph type="dt" idx="1"/>
          </p:nvPr>
        </p:nvSpPr>
        <p:spPr>
          <a:xfrm>
            <a:off x="5592223" y="0"/>
            <a:ext cx="4278155" cy="717255"/>
          </a:xfrm>
          <a:prstGeom prst="rect">
            <a:avLst/>
          </a:prstGeom>
        </p:spPr>
        <p:txBody>
          <a:bodyPr vert="horz" lIns="133096" tIns="66548" rIns="133096" bIns="66548" rtlCol="0"/>
          <a:lstStyle>
            <a:lvl1pPr algn="r">
              <a:defRPr sz="1700"/>
            </a:lvl1pPr>
          </a:lstStyle>
          <a:p>
            <a:fld id="{04020A11-2E51-4C51-BD8D-CACF94822192}" type="datetimeFigureOut">
              <a:rPr kumimoji="1" lang="ja-JP" altLang="en-US" smtClean="0"/>
              <a:t>2025/5/13</a:t>
            </a:fld>
            <a:endParaRPr kumimoji="1" lang="ja-JP" altLang="en-US"/>
          </a:p>
        </p:txBody>
      </p:sp>
      <p:sp>
        <p:nvSpPr>
          <p:cNvPr id="4" name="スライド イメージ プレースホルダー 3"/>
          <p:cNvSpPr>
            <a:spLocks noGrp="1" noRot="1" noChangeAspect="1"/>
          </p:cNvSpPr>
          <p:nvPr>
            <p:ph type="sldImg" idx="2"/>
          </p:nvPr>
        </p:nvSpPr>
        <p:spPr>
          <a:xfrm>
            <a:off x="1719263" y="1787525"/>
            <a:ext cx="6434137" cy="4824413"/>
          </a:xfrm>
          <a:prstGeom prst="rect">
            <a:avLst/>
          </a:prstGeom>
          <a:noFill/>
          <a:ln w="12700">
            <a:solidFill>
              <a:prstClr val="black"/>
            </a:solidFill>
          </a:ln>
        </p:spPr>
        <p:txBody>
          <a:bodyPr vert="horz" lIns="133096" tIns="66548" rIns="133096" bIns="66548" rtlCol="0" anchor="ctr"/>
          <a:lstStyle/>
          <a:p>
            <a:endParaRPr lang="ja-JP" altLang="en-US"/>
          </a:p>
        </p:txBody>
      </p:sp>
      <p:sp>
        <p:nvSpPr>
          <p:cNvPr id="5" name="ノート プレースホルダー 4"/>
          <p:cNvSpPr>
            <a:spLocks noGrp="1"/>
          </p:cNvSpPr>
          <p:nvPr>
            <p:ph type="body" sz="quarter" idx="3"/>
          </p:nvPr>
        </p:nvSpPr>
        <p:spPr>
          <a:xfrm>
            <a:off x="987267" y="6879680"/>
            <a:ext cx="7898130" cy="5628829"/>
          </a:xfrm>
          <a:prstGeom prst="rect">
            <a:avLst/>
          </a:prstGeom>
        </p:spPr>
        <p:txBody>
          <a:bodyPr vert="horz" lIns="133096" tIns="66548" rIns="133096" bIns="6654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13578187"/>
            <a:ext cx="4278155" cy="717253"/>
          </a:xfrm>
          <a:prstGeom prst="rect">
            <a:avLst/>
          </a:prstGeom>
        </p:spPr>
        <p:txBody>
          <a:bodyPr vert="horz" lIns="133096" tIns="66548" rIns="133096" bIns="66548"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592223" y="13578187"/>
            <a:ext cx="4278155" cy="717253"/>
          </a:xfrm>
          <a:prstGeom prst="rect">
            <a:avLst/>
          </a:prstGeom>
        </p:spPr>
        <p:txBody>
          <a:bodyPr vert="horz" lIns="133096" tIns="66548" rIns="133096" bIns="66548" rtlCol="0" anchor="b"/>
          <a:lstStyle>
            <a:lvl1pPr algn="r">
              <a:defRPr sz="1700"/>
            </a:lvl1pPr>
          </a:lstStyle>
          <a:p>
            <a:fld id="{52F66A93-808D-4B13-A122-3F55460741BD}" type="slidenum">
              <a:rPr kumimoji="1" lang="ja-JP" altLang="en-US" smtClean="0"/>
              <a:t>‹#›</a:t>
            </a:fld>
            <a:endParaRPr kumimoji="1" lang="ja-JP" altLang="en-US"/>
          </a:p>
        </p:txBody>
      </p:sp>
    </p:spTree>
    <p:extLst>
      <p:ext uri="{BB962C8B-B14F-4D97-AF65-F5344CB8AC3E}">
        <p14:creationId xmlns:p14="http://schemas.microsoft.com/office/powerpoint/2010/main" val="3499185221"/>
      </p:ext>
    </p:extLst>
  </p:cSld>
  <p:clrMap bg1="lt1" tx1="dk1" bg2="lt2" tx2="dk2" accent1="accent1" accent2="accent2" accent3="accent3" accent4="accent4" accent5="accent5" accent6="accent6" hlink="hlink" folHlink="folHlink"/>
  <p:notesStyle>
    <a:lvl1pPr marL="0" algn="l" defTabSz="1221913" rtl="0" eaLnBrk="1" latinLnBrk="0" hangingPunct="1">
      <a:defRPr kumimoji="1" sz="1604" kern="1200">
        <a:solidFill>
          <a:schemeClr val="tx1"/>
        </a:solidFill>
        <a:latin typeface="+mn-lt"/>
        <a:ea typeface="+mn-ea"/>
        <a:cs typeface="+mn-cs"/>
      </a:defRPr>
    </a:lvl1pPr>
    <a:lvl2pPr marL="610956" algn="l" defTabSz="1221913" rtl="0" eaLnBrk="1" latinLnBrk="0" hangingPunct="1">
      <a:defRPr kumimoji="1" sz="1604" kern="1200">
        <a:solidFill>
          <a:schemeClr val="tx1"/>
        </a:solidFill>
        <a:latin typeface="+mn-lt"/>
        <a:ea typeface="+mn-ea"/>
        <a:cs typeface="+mn-cs"/>
      </a:defRPr>
    </a:lvl2pPr>
    <a:lvl3pPr marL="1221913" algn="l" defTabSz="1221913" rtl="0" eaLnBrk="1" latinLnBrk="0" hangingPunct="1">
      <a:defRPr kumimoji="1" sz="1604" kern="1200">
        <a:solidFill>
          <a:schemeClr val="tx1"/>
        </a:solidFill>
        <a:latin typeface="+mn-lt"/>
        <a:ea typeface="+mn-ea"/>
        <a:cs typeface="+mn-cs"/>
      </a:defRPr>
    </a:lvl3pPr>
    <a:lvl4pPr marL="1832869" algn="l" defTabSz="1221913" rtl="0" eaLnBrk="1" latinLnBrk="0" hangingPunct="1">
      <a:defRPr kumimoji="1" sz="1604" kern="1200">
        <a:solidFill>
          <a:schemeClr val="tx1"/>
        </a:solidFill>
        <a:latin typeface="+mn-lt"/>
        <a:ea typeface="+mn-ea"/>
        <a:cs typeface="+mn-cs"/>
      </a:defRPr>
    </a:lvl4pPr>
    <a:lvl5pPr marL="2443825" algn="l" defTabSz="1221913" rtl="0" eaLnBrk="1" latinLnBrk="0" hangingPunct="1">
      <a:defRPr kumimoji="1" sz="1604" kern="1200">
        <a:solidFill>
          <a:schemeClr val="tx1"/>
        </a:solidFill>
        <a:latin typeface="+mn-lt"/>
        <a:ea typeface="+mn-ea"/>
        <a:cs typeface="+mn-cs"/>
      </a:defRPr>
    </a:lvl5pPr>
    <a:lvl6pPr marL="3054782" algn="l" defTabSz="1221913" rtl="0" eaLnBrk="1" latinLnBrk="0" hangingPunct="1">
      <a:defRPr kumimoji="1" sz="1604" kern="1200">
        <a:solidFill>
          <a:schemeClr val="tx1"/>
        </a:solidFill>
        <a:latin typeface="+mn-lt"/>
        <a:ea typeface="+mn-ea"/>
        <a:cs typeface="+mn-cs"/>
      </a:defRPr>
    </a:lvl6pPr>
    <a:lvl7pPr marL="3665738" algn="l" defTabSz="1221913" rtl="0" eaLnBrk="1" latinLnBrk="0" hangingPunct="1">
      <a:defRPr kumimoji="1" sz="1604" kern="1200">
        <a:solidFill>
          <a:schemeClr val="tx1"/>
        </a:solidFill>
        <a:latin typeface="+mn-lt"/>
        <a:ea typeface="+mn-ea"/>
        <a:cs typeface="+mn-cs"/>
      </a:defRPr>
    </a:lvl7pPr>
    <a:lvl8pPr marL="4276695" algn="l" defTabSz="1221913" rtl="0" eaLnBrk="1" latinLnBrk="0" hangingPunct="1">
      <a:defRPr kumimoji="1" sz="1604" kern="1200">
        <a:solidFill>
          <a:schemeClr val="tx1"/>
        </a:solidFill>
        <a:latin typeface="+mn-lt"/>
        <a:ea typeface="+mn-ea"/>
        <a:cs typeface="+mn-cs"/>
      </a:defRPr>
    </a:lvl8pPr>
    <a:lvl9pPr marL="4887651" algn="l" defTabSz="1221913" rtl="0" eaLnBrk="1" latinLnBrk="0" hangingPunct="1">
      <a:defRPr kumimoji="1" sz="160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149605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51164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52990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296042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068496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4979162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04330377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16733392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418745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77402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016B1F-3C19-4511-B787-203BE07EA886}" type="slidenum">
              <a:rPr kumimoji="1" lang="ja-JP" altLang="en-US" smtClean="0"/>
              <a:t>‹#›</a:t>
            </a:fld>
            <a:endParaRPr kumimoji="1" lang="ja-JP" altLang="en-US"/>
          </a:p>
        </p:txBody>
      </p:sp>
    </p:spTree>
    <p:extLst>
      <p:ext uri="{BB962C8B-B14F-4D97-AF65-F5344CB8AC3E}">
        <p14:creationId xmlns:p14="http://schemas.microsoft.com/office/powerpoint/2010/main" val="367770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5489C03A-39CD-4002-97FB-A2FB6FB734B2}" type="datetimeFigureOut">
              <a:rPr kumimoji="1" lang="ja-JP" altLang="en-US" smtClean="0"/>
              <a:t>2025/5/13</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12E3376-9465-43EF-89BF-DD3CCAC1A0CF}" type="slidenum">
              <a:rPr kumimoji="1" lang="ja-JP" altLang="en-US" smtClean="0"/>
              <a:t>‹#›</a:t>
            </a:fld>
            <a:endParaRPr kumimoji="1" lang="ja-JP" altLang="en-US"/>
          </a:p>
        </p:txBody>
      </p:sp>
    </p:spTree>
    <p:extLst>
      <p:ext uri="{BB962C8B-B14F-4D97-AF65-F5344CB8AC3E}">
        <p14:creationId xmlns:p14="http://schemas.microsoft.com/office/powerpoint/2010/main" val="72100843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スライド番号プレースホルダー 23"/>
          <p:cNvSpPr>
            <a:spLocks noGrp="1"/>
          </p:cNvSpPr>
          <p:nvPr>
            <p:ph type="sldNum" sz="quarter" idx="4294967295"/>
          </p:nvPr>
        </p:nvSpPr>
        <p:spPr>
          <a:xfrm>
            <a:off x="12525563" y="9240350"/>
            <a:ext cx="276037" cy="360850"/>
          </a:xfrm>
        </p:spPr>
        <p:txBody>
          <a:bodyPr anchor="ctr">
            <a:spAutoFit/>
          </a:bodyPr>
          <a:lstStyle/>
          <a:p>
            <a:pPr algn="r"/>
            <a:fld id="{6C016B1F-3C19-4511-B787-203BE07EA886}" type="slidenum">
              <a:rPr lang="ja-JP" altLang="en-US" sz="1400"/>
              <a:pPr algn="r"/>
              <a:t>1</a:t>
            </a:fld>
            <a:endParaRPr lang="ja-JP" altLang="en-US" sz="1400" dirty="0"/>
          </a:p>
        </p:txBody>
      </p:sp>
      <p:sp>
        <p:nvSpPr>
          <p:cNvPr id="2" name="テキスト ボックス 1"/>
          <p:cNvSpPr txBox="1"/>
          <p:nvPr/>
        </p:nvSpPr>
        <p:spPr>
          <a:xfrm>
            <a:off x="28800" y="357613"/>
            <a:ext cx="12744000" cy="671292"/>
          </a:xfrm>
          <a:prstGeom prst="rect">
            <a:avLst/>
          </a:prstGeom>
          <a:noFill/>
          <a:ln w="12700">
            <a:solidFill>
              <a:schemeClr val="tx1"/>
            </a:solidFill>
          </a:ln>
        </p:spPr>
        <p:txBody>
          <a:bodyPr wrap="none" lIns="180000" tIns="180000" bIns="180000" rtlCol="0">
            <a:noAutofit/>
          </a:bodyPr>
          <a:lstStyle/>
          <a:p>
            <a:r>
              <a:rPr kumimoji="1" lang="ja-JP" altLang="en-US" sz="2000" dirty="0" smtClean="0">
                <a:latin typeface="ＭＳ Ｐゴシック" panose="020B0600070205080204" pitchFamily="50" charset="-128"/>
                <a:ea typeface="ＭＳ Ｐゴシック" panose="020B0600070205080204" pitchFamily="50" charset="-128"/>
              </a:rPr>
              <a:t>１．事業計画 （②実施体制及びスケジュール）</a:t>
            </a:r>
            <a:endParaRPr kumimoji="1" lang="ja-JP" altLang="en-US" sz="2000" dirty="0">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137160" y="2598081"/>
            <a:ext cx="3130985" cy="369332"/>
          </a:xfrm>
          <a:prstGeom prst="rect">
            <a:avLst/>
          </a:prstGeom>
          <a:noFill/>
        </p:spPr>
        <p:txBody>
          <a:bodyPr wrap="none" rtlCol="0">
            <a:spAutoFit/>
          </a:bodyPr>
          <a:lstStyle/>
          <a:p>
            <a:r>
              <a:rPr kumimoji="1" lang="ja-JP" altLang="en-US" dirty="0" smtClean="0">
                <a:latin typeface="ＭＳ Ｐゴシック" panose="020B0600070205080204" pitchFamily="50" charset="-128"/>
                <a:ea typeface="ＭＳ Ｐゴシック" panose="020B0600070205080204" pitchFamily="50" charset="-128"/>
              </a:rPr>
              <a:t>② 実施体制及びスケジュール</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206599" y="1140384"/>
            <a:ext cx="12388403" cy="1326004"/>
          </a:xfrm>
          <a:prstGeom prst="rect">
            <a:avLst/>
          </a:prstGeom>
          <a:noFill/>
          <a:ln w="6350">
            <a:solidFill>
              <a:schemeClr val="tx1"/>
            </a:solidFill>
            <a:prstDash val="dash"/>
          </a:ln>
        </p:spPr>
        <p:txBody>
          <a:bodyPr wrap="square" rtlCol="0">
            <a:spAutoFit/>
          </a:bodyPr>
          <a:lstStyle/>
          <a:p>
            <a:pPr>
              <a:spcAft>
                <a:spcPts val="300"/>
              </a:spcAft>
            </a:pPr>
            <a:r>
              <a:rPr kumimoji="1" lang="en-US" altLang="ja-JP" sz="1100" dirty="0" smtClean="0">
                <a:latin typeface="ＭＳ 明朝" panose="02020609040205080304" pitchFamily="17" charset="-128"/>
                <a:ea typeface="ＭＳ 明朝" panose="02020609040205080304" pitchFamily="17" charset="-128"/>
              </a:rPr>
              <a:t>【</a:t>
            </a:r>
            <a:r>
              <a:rPr kumimoji="1" lang="ja-JP" altLang="en-US" sz="1100" dirty="0" smtClean="0">
                <a:latin typeface="ＭＳ 明朝" panose="02020609040205080304" pitchFamily="17" charset="-128"/>
                <a:ea typeface="ＭＳ 明朝" panose="02020609040205080304" pitchFamily="17" charset="-128"/>
              </a:rPr>
              <a:t>記載要領</a:t>
            </a:r>
            <a:r>
              <a:rPr kumimoji="1" lang="en-US" altLang="ja-JP" sz="1100" dirty="0" smtClean="0">
                <a:latin typeface="ＭＳ 明朝" panose="02020609040205080304" pitchFamily="17" charset="-128"/>
                <a:ea typeface="ＭＳ 明朝" panose="02020609040205080304" pitchFamily="17" charset="-128"/>
              </a:rPr>
              <a:t>】</a:t>
            </a:r>
            <a:r>
              <a:rPr kumimoji="1" lang="ja-JP" altLang="en-US" sz="1100" dirty="0" smtClean="0">
                <a:latin typeface="ＭＳ 明朝" panose="02020609040205080304" pitchFamily="17" charset="-128"/>
                <a:ea typeface="ＭＳ 明朝" panose="02020609040205080304" pitchFamily="17" charset="-128"/>
              </a:rPr>
              <a:t>　</a:t>
            </a:r>
            <a:r>
              <a:rPr kumimoji="1" lang="en-US" altLang="ja-JP" sz="1100" dirty="0" smtClean="0">
                <a:latin typeface="ＭＳ 明朝" panose="02020609040205080304" pitchFamily="17" charset="-128"/>
                <a:ea typeface="ＭＳ 明朝" panose="02020609040205080304" pitchFamily="17" charset="-128"/>
              </a:rPr>
              <a:t>※</a:t>
            </a:r>
            <a:r>
              <a:rPr kumimoji="1" lang="ja-JP" altLang="en-US" sz="1100" dirty="0" smtClean="0">
                <a:latin typeface="ＭＳ 明朝" panose="02020609040205080304" pitchFamily="17" charset="-128"/>
                <a:ea typeface="ＭＳ 明朝" panose="02020609040205080304" pitchFamily="17" charset="-128"/>
              </a:rPr>
              <a:t>様式作成に当たり、この記載要領は消去すること。</a:t>
            </a:r>
            <a:endParaRPr kumimoji="1" lang="en-US" altLang="ja-JP" sz="1100" dirty="0" smtClean="0">
              <a:latin typeface="ＭＳ 明朝" panose="02020609040205080304" pitchFamily="17" charset="-128"/>
              <a:ea typeface="ＭＳ 明朝" panose="02020609040205080304" pitchFamily="17" charset="-128"/>
            </a:endParaRPr>
          </a:p>
          <a:p>
            <a:pPr marL="274638" indent="-182563">
              <a:lnSpc>
                <a:spcPts val="1600"/>
              </a:lnSpc>
              <a:spcAft>
                <a:spcPts val="10"/>
              </a:spcAft>
              <a:buFont typeface="Arial" panose="020B0604020202020204" pitchFamily="34" charset="0"/>
              <a:buChar char="•"/>
            </a:pPr>
            <a:r>
              <a:rPr kumimoji="1" lang="ja-JP" altLang="en-US" sz="1100" dirty="0" smtClean="0">
                <a:latin typeface="ＭＳ 明朝" panose="02020609040205080304" pitchFamily="17" charset="-128"/>
                <a:ea typeface="ＭＳ 明朝" panose="02020609040205080304" pitchFamily="17" charset="-128"/>
              </a:rPr>
              <a:t>本事業募集要領「１．</a:t>
            </a:r>
            <a:r>
              <a:rPr kumimoji="1" lang="en-US" altLang="ja-JP" sz="1100" dirty="0" smtClean="0">
                <a:latin typeface="ＭＳ 明朝" panose="02020609040205080304" pitchFamily="17" charset="-128"/>
                <a:ea typeface="ＭＳ 明朝" panose="02020609040205080304" pitchFamily="17" charset="-128"/>
              </a:rPr>
              <a:t>(6)</a:t>
            </a:r>
            <a:r>
              <a:rPr kumimoji="1" lang="ja-JP" altLang="en-US" sz="1100" dirty="0" smtClean="0">
                <a:latin typeface="ＭＳ 明朝" panose="02020609040205080304" pitchFamily="17" charset="-128"/>
                <a:ea typeface="ＭＳ 明朝" panose="02020609040205080304" pitchFamily="17" charset="-128"/>
              </a:rPr>
              <a:t>事業コンセプト（基本方針）」及び「１．</a:t>
            </a:r>
            <a:r>
              <a:rPr kumimoji="1" lang="en-US" altLang="ja-JP" sz="1100" dirty="0" smtClean="0">
                <a:latin typeface="ＭＳ 明朝" panose="02020609040205080304" pitchFamily="17" charset="-128"/>
                <a:ea typeface="ＭＳ 明朝" panose="02020609040205080304" pitchFamily="17" charset="-128"/>
              </a:rPr>
              <a:t>(7)</a:t>
            </a:r>
            <a:r>
              <a:rPr kumimoji="1" lang="ja-JP" altLang="en-US" sz="1100" dirty="0" smtClean="0">
                <a:latin typeface="ＭＳ 明朝" panose="02020609040205080304" pitchFamily="17" charset="-128"/>
                <a:ea typeface="ＭＳ 明朝" panose="02020609040205080304" pitchFamily="17" charset="-128"/>
              </a:rPr>
              <a:t>事業提案を求める内容」、３．</a:t>
            </a:r>
            <a:r>
              <a:rPr kumimoji="1" lang="en-US" altLang="ja-JP" sz="1100" dirty="0" smtClean="0">
                <a:latin typeface="ＭＳ 明朝" panose="02020609040205080304" pitchFamily="17" charset="-128"/>
                <a:ea typeface="ＭＳ 明朝" panose="02020609040205080304" pitchFamily="17" charset="-128"/>
              </a:rPr>
              <a:t>(3)</a:t>
            </a:r>
            <a:r>
              <a:rPr kumimoji="1" lang="ja-JP" altLang="en-US" sz="1100" dirty="0" smtClean="0">
                <a:latin typeface="ＭＳ 明朝" panose="02020609040205080304" pitchFamily="17" charset="-128"/>
                <a:ea typeface="ＭＳ 明朝" panose="02020609040205080304" pitchFamily="17" charset="-128"/>
              </a:rPr>
              <a:t>審査基準」等を踏まえ</a:t>
            </a:r>
            <a:r>
              <a:rPr kumimoji="1" lang="ja-JP" altLang="en-US" sz="1100" smtClean="0">
                <a:latin typeface="ＭＳ 明朝" panose="02020609040205080304" pitchFamily="17" charset="-128"/>
                <a:ea typeface="ＭＳ 明朝" panose="02020609040205080304" pitchFamily="17" charset="-128"/>
              </a:rPr>
              <a:t>、</a:t>
            </a:r>
            <a:r>
              <a:rPr kumimoji="1" lang="ja-JP" altLang="en-US" sz="1100">
                <a:latin typeface="ＭＳ 明朝" panose="02020609040205080304" pitchFamily="17" charset="-128"/>
                <a:ea typeface="ＭＳ 明朝" panose="02020609040205080304" pitchFamily="17" charset="-128"/>
              </a:rPr>
              <a:t> </a:t>
            </a:r>
            <a:r>
              <a:rPr kumimoji="1" lang="ja-JP" altLang="en-US" sz="1100" smtClean="0">
                <a:latin typeface="ＭＳ 明朝" panose="02020609040205080304" pitchFamily="17" charset="-128"/>
                <a:ea typeface="ＭＳ 明朝" panose="02020609040205080304" pitchFamily="17" charset="-128"/>
              </a:rPr>
              <a:t>事業計画における実施体制及びスケジュールに</a:t>
            </a:r>
            <a:r>
              <a:rPr kumimoji="1" lang="ja-JP" altLang="en-US" sz="1100" dirty="0" smtClean="0">
                <a:latin typeface="ＭＳ 明朝" panose="02020609040205080304" pitchFamily="17" charset="-128"/>
                <a:ea typeface="ＭＳ 明朝" panose="02020609040205080304" pitchFamily="17" charset="-128"/>
              </a:rPr>
              <a:t>関して記載すること。</a:t>
            </a:r>
            <a:endParaRPr kumimoji="1" lang="en-US" altLang="ja-JP" sz="1100" dirty="0" smtClean="0">
              <a:latin typeface="ＭＳ 明朝" panose="02020609040205080304" pitchFamily="17" charset="-128"/>
              <a:ea typeface="ＭＳ 明朝" panose="02020609040205080304" pitchFamily="17" charset="-128"/>
            </a:endParaRPr>
          </a:p>
          <a:p>
            <a:pPr marL="274638"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文章</a:t>
            </a:r>
            <a:r>
              <a:rPr kumimoji="1" lang="ja-JP" altLang="en-US" sz="1100" dirty="0" smtClean="0">
                <a:latin typeface="ＭＳ 明朝" panose="02020609040205080304" pitchFamily="17" charset="-128"/>
                <a:ea typeface="ＭＳ 明朝" panose="02020609040205080304" pitchFamily="17" charset="-128"/>
              </a:rPr>
              <a:t>だけでなく表やイラスト、イメージ図等を用いて説明すること。</a:t>
            </a:r>
            <a:endParaRPr kumimoji="1" lang="en-US" altLang="ja-JP" sz="1100" dirty="0" smtClean="0">
              <a:latin typeface="ＭＳ 明朝" panose="02020609040205080304" pitchFamily="17" charset="-128"/>
              <a:ea typeface="ＭＳ 明朝" panose="02020609040205080304" pitchFamily="17" charset="-128"/>
            </a:endParaRPr>
          </a:p>
          <a:p>
            <a:pPr marL="274638" indent="-182563">
              <a:lnSpc>
                <a:spcPts val="1600"/>
              </a:lnSpc>
              <a:spcAft>
                <a:spcPts val="10"/>
              </a:spcAft>
              <a:buFont typeface="Arial" panose="020B0604020202020204" pitchFamily="34" charset="0"/>
              <a:buChar char="•"/>
            </a:pPr>
            <a:r>
              <a:rPr kumimoji="1" lang="ja-JP" altLang="en-US" sz="1100" dirty="0" smtClean="0">
                <a:latin typeface="ＭＳ 明朝" panose="02020609040205080304" pitchFamily="17" charset="-128"/>
                <a:ea typeface="ＭＳ 明朝" panose="02020609040205080304" pitchFamily="17" charset="-128"/>
              </a:rPr>
              <a:t>提案内容は、必ず関係法令等を遵守し、実現可能な計画とすること。</a:t>
            </a:r>
            <a:endParaRPr kumimoji="1" lang="en-US" altLang="ja-JP" sz="1100" dirty="0" smtClean="0">
              <a:latin typeface="ＭＳ 明朝" panose="02020609040205080304" pitchFamily="17" charset="-128"/>
              <a:ea typeface="ＭＳ 明朝" panose="02020609040205080304" pitchFamily="17" charset="-128"/>
            </a:endParaRPr>
          </a:p>
          <a:p>
            <a:pPr marL="274638" indent="-182563">
              <a:lnSpc>
                <a:spcPts val="1600"/>
              </a:lnSpc>
              <a:spcAft>
                <a:spcPts val="10"/>
              </a:spcAft>
              <a:buFont typeface="Arial" panose="020B0604020202020204" pitchFamily="34" charset="0"/>
              <a:buChar char="•"/>
            </a:pPr>
            <a:r>
              <a:rPr kumimoji="1" lang="ja-JP" altLang="en-US" sz="1100" dirty="0" smtClean="0">
                <a:latin typeface="ＭＳ 明朝" panose="02020609040205080304" pitchFamily="17" charset="-128"/>
                <a:ea typeface="ＭＳ 明朝" panose="02020609040205080304" pitchFamily="17" charset="-128"/>
              </a:rPr>
              <a:t>Ａ３判２枚以内とする。</a:t>
            </a:r>
            <a:endParaRPr kumimoji="1" lang="ja-JP" altLang="en-US" sz="1100" dirty="0">
              <a:latin typeface="ＭＳ 明朝" panose="02020609040205080304" pitchFamily="17" charset="-128"/>
              <a:ea typeface="ＭＳ 明朝" panose="02020609040205080304" pitchFamily="17" charset="-128"/>
            </a:endParaRPr>
          </a:p>
        </p:txBody>
      </p:sp>
      <p:sp>
        <p:nvSpPr>
          <p:cNvPr id="7" name="テキスト ボックス 6"/>
          <p:cNvSpPr txBox="1"/>
          <p:nvPr/>
        </p:nvSpPr>
        <p:spPr>
          <a:xfrm>
            <a:off x="11512420" y="80614"/>
            <a:ext cx="1261884" cy="276999"/>
          </a:xfrm>
          <a:prstGeom prst="rect">
            <a:avLst/>
          </a:prstGeom>
          <a:noFill/>
        </p:spPr>
        <p:txBody>
          <a:bodyPr wrap="none" rtlCol="0">
            <a:spAutoFit/>
          </a:bodyPr>
          <a:lstStyle/>
          <a:p>
            <a:r>
              <a:rPr kumimoji="1" lang="ja-JP" altLang="en-US" sz="1200" dirty="0" smtClean="0">
                <a:latin typeface="ＭＳ ゴシック" panose="020B0609070205080204" pitchFamily="49" charset="-128"/>
                <a:ea typeface="ＭＳ ゴシック" panose="020B0609070205080204" pitchFamily="49" charset="-128"/>
              </a:rPr>
              <a:t>（</a:t>
            </a:r>
            <a:r>
              <a:rPr kumimoji="1" lang="ja-JP" altLang="en-US" sz="1200" smtClean="0">
                <a:latin typeface="ＭＳ ゴシック" panose="020B0609070205080204" pitchFamily="49" charset="-128"/>
                <a:ea typeface="ＭＳ ゴシック" panose="020B0609070205080204" pitchFamily="49" charset="-128"/>
              </a:rPr>
              <a:t>様式</a:t>
            </a:r>
            <a:r>
              <a:rPr kumimoji="1" lang="ja-JP" altLang="en-US" sz="1200" smtClean="0">
                <a:latin typeface="ＭＳ ゴシック" panose="020B0609070205080204" pitchFamily="49" charset="-128"/>
                <a:ea typeface="ＭＳ ゴシック" panose="020B0609070205080204" pitchFamily="49" charset="-128"/>
              </a:rPr>
              <a:t>８－３）</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206598" y="2967413"/>
            <a:ext cx="12388403" cy="2349361"/>
          </a:xfrm>
          <a:prstGeom prst="rect">
            <a:avLst/>
          </a:prstGeom>
          <a:noFill/>
          <a:ln w="6350">
            <a:noFill/>
            <a:prstDash val="dash"/>
          </a:ln>
        </p:spPr>
        <p:txBody>
          <a:bodyPr wrap="square" rtlCol="0">
            <a:spAutoFit/>
          </a:bodyPr>
          <a:lstStyle/>
          <a:p>
            <a:pPr marL="92075">
              <a:lnSpc>
                <a:spcPts val="1600"/>
              </a:lnSpc>
              <a:spcAft>
                <a:spcPts val="10"/>
              </a:spcAft>
            </a:pPr>
            <a:r>
              <a:rPr kumimoji="1" lang="en-US" altLang="ja-JP" sz="1200" dirty="0" smtClean="0">
                <a:latin typeface="ＭＳ 明朝" panose="02020609040205080304" pitchFamily="17" charset="-128"/>
                <a:ea typeface="ＭＳ 明朝" panose="02020609040205080304" pitchFamily="17" charset="-128"/>
              </a:rPr>
              <a:t>【</a:t>
            </a:r>
            <a:r>
              <a:rPr kumimoji="1" lang="ja-JP" altLang="en-US" sz="1200" dirty="0" smtClean="0">
                <a:latin typeface="ＭＳ 明朝" panose="02020609040205080304" pitchFamily="17" charset="-128"/>
                <a:ea typeface="ＭＳ 明朝" panose="02020609040205080304" pitchFamily="17" charset="-128"/>
              </a:rPr>
              <a:t>実施体制</a:t>
            </a:r>
            <a:r>
              <a:rPr kumimoji="1" lang="en-US" altLang="ja-JP" sz="1200" dirty="0" smtClean="0">
                <a:latin typeface="ＭＳ 明朝" panose="02020609040205080304" pitchFamily="17" charset="-128"/>
                <a:ea typeface="ＭＳ 明朝" panose="02020609040205080304" pitchFamily="17" charset="-128"/>
              </a:rPr>
              <a:t>】</a:t>
            </a:r>
          </a:p>
          <a:p>
            <a:pPr marL="365125" indent="-182563">
              <a:lnSpc>
                <a:spcPts val="1600"/>
              </a:lnSpc>
              <a:spcAft>
                <a:spcPts val="10"/>
              </a:spcAft>
              <a:buFont typeface="Arial" panose="020B0604020202020204" pitchFamily="34" charset="0"/>
              <a:buChar char="•"/>
            </a:pPr>
            <a:r>
              <a:rPr kumimoji="1" lang="ja-JP" altLang="en-US" sz="1100" dirty="0" smtClean="0">
                <a:latin typeface="ＭＳ 明朝" panose="02020609040205080304" pitchFamily="17" charset="-128"/>
                <a:ea typeface="ＭＳ 明朝" panose="02020609040205080304" pitchFamily="17" charset="-128"/>
              </a:rPr>
              <a:t>応募法人、連合体の代表校正法人及び構成法人の役割分担</a:t>
            </a:r>
            <a:endParaRPr kumimoji="1" lang="en-US" altLang="ja-JP" sz="1100" dirty="0" smtClean="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応募法人、連合体の代表校正法人及び構成法人</a:t>
            </a:r>
            <a:r>
              <a:rPr kumimoji="1" lang="ja-JP" altLang="en-US" sz="1100" dirty="0" smtClean="0">
                <a:latin typeface="ＭＳ 明朝" panose="02020609040205080304" pitchFamily="17" charset="-128"/>
                <a:ea typeface="ＭＳ 明朝" panose="02020609040205080304" pitchFamily="17" charset="-128"/>
              </a:rPr>
              <a:t>の類似事業の運営実績</a:t>
            </a:r>
            <a:endParaRPr kumimoji="1" lang="en-US" altLang="ja-JP" sz="1100" dirty="0" smtClean="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業務</a:t>
            </a:r>
            <a:r>
              <a:rPr kumimoji="1" lang="ja-JP" altLang="en-US" sz="1100" dirty="0" smtClean="0">
                <a:latin typeface="ＭＳ 明朝" panose="02020609040205080304" pitchFamily="17" charset="-128"/>
                <a:ea typeface="ＭＳ 明朝" panose="02020609040205080304" pitchFamily="17" charset="-128"/>
              </a:rPr>
              <a:t>の実施体制、緊急時の体制、人員の配置</a:t>
            </a:r>
            <a:endParaRPr kumimoji="1" lang="en-US" altLang="ja-JP" sz="1100" dirty="0" smtClean="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想定</a:t>
            </a:r>
            <a:r>
              <a:rPr kumimoji="1" lang="ja-JP" altLang="en-US" sz="1100" dirty="0" smtClean="0">
                <a:latin typeface="ＭＳ 明朝" panose="02020609040205080304" pitchFamily="17" charset="-128"/>
                <a:ea typeface="ＭＳ 明朝" panose="02020609040205080304" pitchFamily="17" charset="-128"/>
              </a:rPr>
              <a:t>されるリスクとその対応方針</a:t>
            </a:r>
            <a:endParaRPr kumimoji="1" lang="en-US" altLang="ja-JP" sz="1100" dirty="0" smtClean="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smtClean="0">
                <a:latin typeface="ＭＳ 明朝" panose="02020609040205080304" pitchFamily="17" charset="-128"/>
                <a:ea typeface="ＭＳ 明朝" panose="02020609040205080304" pitchFamily="17" charset="-128"/>
              </a:rPr>
              <a:t>本市との連絡調整の体制・方法　等</a:t>
            </a:r>
            <a:endParaRPr kumimoji="1" lang="en-US" altLang="ja-JP" sz="1100" dirty="0" smtClean="0">
              <a:latin typeface="ＭＳ 明朝" panose="02020609040205080304" pitchFamily="17" charset="-128"/>
              <a:ea typeface="ＭＳ 明朝" panose="02020609040205080304" pitchFamily="17" charset="-128"/>
            </a:endParaRPr>
          </a:p>
          <a:p>
            <a:pPr marL="92075">
              <a:lnSpc>
                <a:spcPts val="1600"/>
              </a:lnSpc>
              <a:spcAft>
                <a:spcPts val="10"/>
              </a:spcAft>
            </a:pPr>
            <a:endParaRPr kumimoji="1" lang="en-US" altLang="ja-JP" sz="1100" dirty="0">
              <a:latin typeface="ＭＳ 明朝" panose="02020609040205080304" pitchFamily="17" charset="-128"/>
              <a:ea typeface="ＭＳ 明朝" panose="02020609040205080304" pitchFamily="17" charset="-128"/>
            </a:endParaRPr>
          </a:p>
          <a:p>
            <a:pPr marL="92075">
              <a:lnSpc>
                <a:spcPts val="1600"/>
              </a:lnSpc>
              <a:spcAft>
                <a:spcPts val="10"/>
              </a:spcAft>
            </a:pPr>
            <a:r>
              <a:rPr kumimoji="1" lang="en-US" altLang="ja-JP" sz="1200" dirty="0" smtClean="0">
                <a:latin typeface="ＭＳ 明朝" panose="02020609040205080304" pitchFamily="17" charset="-128"/>
                <a:ea typeface="ＭＳ 明朝" panose="02020609040205080304" pitchFamily="17" charset="-128"/>
              </a:rPr>
              <a:t>【</a:t>
            </a:r>
            <a:r>
              <a:rPr kumimoji="1" lang="ja-JP" altLang="en-US" sz="1200" dirty="0" smtClean="0">
                <a:latin typeface="ＭＳ 明朝" panose="02020609040205080304" pitchFamily="17" charset="-128"/>
                <a:ea typeface="ＭＳ 明朝" panose="02020609040205080304" pitchFamily="17" charset="-128"/>
              </a:rPr>
              <a:t>スケジュール</a:t>
            </a:r>
            <a:r>
              <a:rPr kumimoji="1" lang="en-US" altLang="ja-JP" sz="1200" dirty="0" smtClean="0">
                <a:latin typeface="ＭＳ 明朝" panose="02020609040205080304" pitchFamily="17" charset="-128"/>
                <a:ea typeface="ＭＳ 明朝" panose="02020609040205080304" pitchFamily="17" charset="-128"/>
              </a:rPr>
              <a:t>】</a:t>
            </a: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事業全体のスケジュール及び進め方（事業用定期借地権計画締結から事業終了まで）</a:t>
            </a:r>
            <a:endParaRPr kumimoji="1" lang="en-US" altLang="ja-JP" sz="1100" dirty="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収益施設整備については、段階的な整備を想定した事業スケジュールの提案も可能とします。</a:t>
            </a:r>
            <a:endParaRPr kumimoji="1" lang="en-US" altLang="ja-JP" sz="1100" dirty="0">
              <a:latin typeface="ＭＳ 明朝" panose="02020609040205080304" pitchFamily="17" charset="-128"/>
              <a:ea typeface="ＭＳ 明朝" panose="02020609040205080304" pitchFamily="17" charset="-128"/>
            </a:endParaRPr>
          </a:p>
          <a:p>
            <a:pPr marL="365125" indent="-182563">
              <a:lnSpc>
                <a:spcPts val="1600"/>
              </a:lnSpc>
              <a:spcAft>
                <a:spcPts val="10"/>
              </a:spcAft>
              <a:buFont typeface="Arial" panose="020B0604020202020204" pitchFamily="34" charset="0"/>
              <a:buChar char="•"/>
            </a:pPr>
            <a:r>
              <a:rPr kumimoji="1" lang="ja-JP" altLang="en-US" sz="1100" dirty="0">
                <a:latin typeface="ＭＳ 明朝" panose="02020609040205080304" pitchFamily="17" charset="-128"/>
                <a:ea typeface="ＭＳ 明朝" panose="02020609040205080304" pitchFamily="17" charset="-128"/>
              </a:rPr>
              <a:t>工程表（事業用定期借地権契約締結から収益施設の建設工事開始を経て供用開始までの工程）　</a:t>
            </a:r>
            <a:r>
              <a:rPr kumimoji="1" lang="ja-JP" altLang="en-US" sz="1100" dirty="0" smtClean="0">
                <a:latin typeface="ＭＳ 明朝" panose="02020609040205080304" pitchFamily="17" charset="-128"/>
                <a:ea typeface="ＭＳ 明朝" panose="02020609040205080304" pitchFamily="17" charset="-128"/>
              </a:rPr>
              <a:t>等</a:t>
            </a:r>
            <a:endParaRPr kumimoji="1" lang="en-US" altLang="ja-JP" sz="11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9684077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280</TotalTime>
  <Words>273</Words>
  <Application>Microsoft Office PowerPoint</Application>
  <PresentationFormat>A3 297x420 mm</PresentationFormat>
  <Paragraphs>20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ＭＳ Ｐゴシック</vt:lpstr>
      <vt:lpstr>ＭＳ ゴシック</vt:lpstr>
      <vt:lpstr>ＭＳ 明朝</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小樽市</dc:creator>
  <cp:lastModifiedBy>繁在家祐</cp:lastModifiedBy>
  <cp:revision>35</cp:revision>
  <cp:lastPrinted>2025-05-13T00:54:10Z</cp:lastPrinted>
  <dcterms:created xsi:type="dcterms:W3CDTF">2020-07-31T06:58:22Z</dcterms:created>
  <dcterms:modified xsi:type="dcterms:W3CDTF">2025-05-13T00:57:35Z</dcterms:modified>
</cp:coreProperties>
</file>