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6" r:id="rId2"/>
  </p:sldIdLst>
  <p:sldSz cx="12801600" cy="9601200" type="A3"/>
  <p:notesSz cx="9872663" cy="142954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5" cy="717255"/>
          </a:xfrm>
          <a:prstGeom prst="rect">
            <a:avLst/>
          </a:prstGeom>
        </p:spPr>
        <p:txBody>
          <a:bodyPr vert="horz" lIns="133096" tIns="66548" rIns="133096" bIns="66548" rtlCol="0"/>
          <a:lstStyle>
            <a:lvl1pPr algn="l">
              <a:defRPr sz="17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92223" y="0"/>
            <a:ext cx="4278155" cy="717255"/>
          </a:xfrm>
          <a:prstGeom prst="rect">
            <a:avLst/>
          </a:prstGeom>
        </p:spPr>
        <p:txBody>
          <a:bodyPr vert="horz" lIns="133096" tIns="66548" rIns="133096" bIns="66548" rtlCol="0"/>
          <a:lstStyle>
            <a:lvl1pPr algn="r">
              <a:defRPr sz="1700"/>
            </a:lvl1pPr>
          </a:lstStyle>
          <a:p>
            <a:fld id="{04020A11-2E51-4C51-BD8D-CACF94822192}" type="datetimeFigureOut">
              <a:rPr kumimoji="1" lang="ja-JP" altLang="en-US" smtClean="0"/>
              <a:t>2025/5/13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719263" y="1787525"/>
            <a:ext cx="6434137" cy="48244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3096" tIns="66548" rIns="133096" bIns="6654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7267" y="6879680"/>
            <a:ext cx="7898130" cy="5628829"/>
          </a:xfrm>
          <a:prstGeom prst="rect">
            <a:avLst/>
          </a:prstGeom>
        </p:spPr>
        <p:txBody>
          <a:bodyPr vert="horz" lIns="133096" tIns="66548" rIns="133096" bIns="66548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13578187"/>
            <a:ext cx="4278155" cy="717253"/>
          </a:xfrm>
          <a:prstGeom prst="rect">
            <a:avLst/>
          </a:prstGeom>
        </p:spPr>
        <p:txBody>
          <a:bodyPr vert="horz" lIns="133096" tIns="66548" rIns="133096" bIns="66548" rtlCol="0" anchor="b"/>
          <a:lstStyle>
            <a:lvl1pPr algn="l">
              <a:defRPr sz="17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92223" y="13578187"/>
            <a:ext cx="4278155" cy="717253"/>
          </a:xfrm>
          <a:prstGeom prst="rect">
            <a:avLst/>
          </a:prstGeom>
        </p:spPr>
        <p:txBody>
          <a:bodyPr vert="horz" lIns="133096" tIns="66548" rIns="133096" bIns="66548" rtlCol="0" anchor="b"/>
          <a:lstStyle>
            <a:lvl1pPr algn="r">
              <a:defRPr sz="1700"/>
            </a:lvl1pPr>
          </a:lstStyle>
          <a:p>
            <a:fld id="{52F66A93-808D-4B13-A122-3F55460741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9185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1pPr>
    <a:lvl2pPr marL="610956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2pPr>
    <a:lvl3pPr marL="1221913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3pPr>
    <a:lvl4pPr marL="1832869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4pPr>
    <a:lvl5pPr marL="2443825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5pPr>
    <a:lvl6pPr marL="3054782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6pPr>
    <a:lvl7pPr marL="3665738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7pPr>
    <a:lvl8pPr marL="4276695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8pPr>
    <a:lvl9pPr marL="4887651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6B1F-3C19-4511-B787-203BE07EA8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605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6B1F-3C19-4511-B787-203BE07EA8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1642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6B1F-3C19-4511-B787-203BE07EA8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9909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6B1F-3C19-4511-B787-203BE07EA8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042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6B1F-3C19-4511-B787-203BE07EA8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8496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6B1F-3C19-4511-B787-203BE07EA8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79162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6B1F-3C19-4511-B787-203BE07EA8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33037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6B1F-3C19-4511-B787-203BE07EA8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3339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41874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6B1F-3C19-4511-B787-203BE07EA8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402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6B1F-3C19-4511-B787-203BE07EA8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7700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89C03A-39CD-4002-97FB-A2FB6FB734B2}" type="datetimeFigureOut">
              <a:rPr kumimoji="1" lang="ja-JP" altLang="en-US" smtClean="0"/>
              <a:t>2025/5/13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2E3376-9465-43EF-89BF-DD3CCAC1A0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1008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スライド番号プレースホルダー 23"/>
          <p:cNvSpPr>
            <a:spLocks noGrp="1"/>
          </p:cNvSpPr>
          <p:nvPr>
            <p:ph type="sldNum" sz="quarter" idx="4294967295"/>
          </p:nvPr>
        </p:nvSpPr>
        <p:spPr>
          <a:xfrm>
            <a:off x="12525563" y="9240350"/>
            <a:ext cx="276037" cy="360850"/>
          </a:xfrm>
        </p:spPr>
        <p:txBody>
          <a:bodyPr anchor="ctr">
            <a:spAutoFit/>
          </a:bodyPr>
          <a:lstStyle/>
          <a:p>
            <a:pPr algn="r"/>
            <a:fld id="{6C016B1F-3C19-4511-B787-203BE07EA886}" type="slidenum">
              <a:rPr lang="ja-JP" altLang="en-US" sz="1400"/>
              <a:pPr algn="r"/>
              <a:t>1</a:t>
            </a:fld>
            <a:endParaRPr lang="ja-JP" altLang="en-US" sz="1400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8800" y="357613"/>
            <a:ext cx="12744000" cy="67129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180000" tIns="180000" bIns="180000" rtlCol="0">
            <a:noAutofit/>
          </a:bodyPr>
          <a:lstStyle/>
          <a:p>
            <a:r>
              <a:rPr kumimoji="1"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</a:t>
            </a:r>
            <a:r>
              <a:rPr kumimoji="1"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．事業</a:t>
            </a:r>
            <a:r>
              <a:rPr kumimoji="1"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提案 </a:t>
            </a:r>
            <a:r>
              <a:rPr kumimoji="1"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（②にぎわい創出事業（ソフト事業））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37160" y="2336138"/>
            <a:ext cx="3498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 にぎわい</a:t>
            </a:r>
            <a:r>
              <a:rPr kumimoji="1"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創出事業</a:t>
            </a:r>
            <a:r>
              <a:rPr kumimoji="1"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（ソフト事業</a:t>
            </a:r>
            <a:r>
              <a:rPr kumimoji="1"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06599" y="1140384"/>
            <a:ext cx="12388403" cy="1120820"/>
          </a:xfrm>
          <a:prstGeom prst="rect">
            <a:avLst/>
          </a:prstGeom>
          <a:noFill/>
          <a:ln w="635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kumimoji="1"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【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記載要領</a:t>
            </a:r>
            <a:r>
              <a:rPr kumimoji="1"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】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kumimoji="1"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※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様式作成に当たり、この記載要領は消去すること。</a:t>
            </a:r>
            <a:endParaRPr kumimoji="1" lang="en-US" altLang="ja-JP" sz="11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274638" indent="-182563">
              <a:lnSpc>
                <a:spcPts val="1600"/>
              </a:lnSpc>
              <a:spcAft>
                <a:spcPts val="10"/>
              </a:spcAft>
              <a:buFont typeface="Arial" panose="020B0604020202020204" pitchFamily="34" charset="0"/>
              <a:buChar char="•"/>
            </a:pP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本事業募集要領「１．</a:t>
            </a:r>
            <a:r>
              <a:rPr kumimoji="1"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(7)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事業提案を求める内容」及び３．</a:t>
            </a:r>
            <a:r>
              <a:rPr kumimoji="1"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(3)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審査基準」等を踏まえ</a:t>
            </a:r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、にぎわい創出事業（ソフト事業）に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関して記載すること。</a:t>
            </a:r>
            <a:endParaRPr kumimoji="1" lang="en-US" altLang="ja-JP" sz="11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274638" indent="-182563">
              <a:lnSpc>
                <a:spcPts val="1600"/>
              </a:lnSpc>
              <a:spcAft>
                <a:spcPts val="10"/>
              </a:spcAft>
              <a:buFont typeface="Arial" panose="020B0604020202020204" pitchFamily="34" charset="0"/>
              <a:buChar char="•"/>
            </a:pPr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文章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だけでなく表やイラスト、イメージ図等を用いて説明すること。</a:t>
            </a:r>
            <a:endParaRPr kumimoji="1" lang="en-US" altLang="ja-JP" sz="11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274638" indent="-182563">
              <a:lnSpc>
                <a:spcPts val="1600"/>
              </a:lnSpc>
              <a:spcAft>
                <a:spcPts val="10"/>
              </a:spcAft>
              <a:buFont typeface="Arial" panose="020B0604020202020204" pitchFamily="34" charset="0"/>
              <a:buChar char="•"/>
            </a:pP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提案内容は、必ず関係法令等を遵守し、実現可能な計画とすること。</a:t>
            </a:r>
            <a:endParaRPr kumimoji="1" lang="en-US" altLang="ja-JP" sz="11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274638" indent="-182563">
              <a:lnSpc>
                <a:spcPts val="1600"/>
              </a:lnSpc>
              <a:spcAft>
                <a:spcPts val="10"/>
              </a:spcAft>
              <a:buFont typeface="Arial" panose="020B0604020202020204" pitchFamily="34" charset="0"/>
              <a:buChar char="•"/>
            </a:pP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本様式は</a:t>
            </a:r>
            <a:r>
              <a:rPr kumimoji="1" lang="ja-JP" altLang="en-US" sz="110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Ａ３判３枚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以内としますが、別途、イラストやパース図等を添付することは可能です。</a:t>
            </a:r>
            <a:endParaRPr kumimoji="1" lang="ja-JP" altLang="en-US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1512420" y="80614"/>
            <a:ext cx="12618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（様式８－６）</a:t>
            </a:r>
            <a:endParaRPr kumimoji="1" lang="ja-JP" altLang="en-US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06599" y="2692387"/>
            <a:ext cx="12388403" cy="1118255"/>
          </a:xfrm>
          <a:prstGeom prst="rect">
            <a:avLst/>
          </a:prstGeom>
          <a:noFill/>
          <a:ln w="6350">
            <a:noFill/>
            <a:prstDash val="dash"/>
          </a:ln>
        </p:spPr>
        <p:txBody>
          <a:bodyPr wrap="square" rtlCol="0">
            <a:spAutoFit/>
          </a:bodyPr>
          <a:lstStyle/>
          <a:p>
            <a:pPr marL="274638" indent="-182563">
              <a:lnSpc>
                <a:spcPts val="1600"/>
              </a:lnSpc>
              <a:spcAft>
                <a:spcPts val="10"/>
              </a:spcAft>
              <a:buFont typeface="Arial" panose="020B0604020202020204" pitchFamily="34" charset="0"/>
              <a:buChar char="•"/>
            </a:pP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ソフト事業のコンセプト及び内容</a:t>
            </a:r>
            <a:endParaRPr kumimoji="1" lang="en-US" altLang="ja-JP" sz="11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274638" indent="-182563">
              <a:lnSpc>
                <a:spcPts val="1600"/>
              </a:lnSpc>
              <a:spcAft>
                <a:spcPts val="10"/>
              </a:spcAft>
              <a:buFont typeface="Arial" panose="020B0604020202020204" pitchFamily="34" charset="0"/>
              <a:buChar char="•"/>
            </a:pP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実施時期（年間スケジュール）</a:t>
            </a:r>
            <a:endParaRPr kumimoji="1" lang="en-US" altLang="ja-JP" sz="11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274638" indent="-182563">
              <a:lnSpc>
                <a:spcPts val="1600"/>
              </a:lnSpc>
              <a:spcAft>
                <a:spcPts val="10"/>
              </a:spcAft>
              <a:buFont typeface="Arial" panose="020B0604020202020204" pitchFamily="34" charset="0"/>
              <a:buChar char="•"/>
            </a:pP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周辺関係者等との連携や配慮</a:t>
            </a:r>
            <a:endParaRPr kumimoji="1" lang="en-US" altLang="ja-JP" sz="11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274638" indent="-182563">
              <a:lnSpc>
                <a:spcPts val="1600"/>
              </a:lnSpc>
              <a:spcAft>
                <a:spcPts val="10"/>
              </a:spcAft>
              <a:buFont typeface="Arial" panose="020B0604020202020204" pitchFamily="34" charset="0"/>
              <a:buChar char="•"/>
            </a:pP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港湾関連企業や官公庁、近隣住民等への配慮</a:t>
            </a:r>
            <a:endParaRPr kumimoji="1" lang="en-US" altLang="ja-JP" sz="11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274638" indent="-182563">
              <a:lnSpc>
                <a:spcPts val="1600"/>
              </a:lnSpc>
              <a:spcAft>
                <a:spcPts val="10"/>
              </a:spcAft>
              <a:buFont typeface="Arial" panose="020B0604020202020204" pitchFamily="34" charset="0"/>
              <a:buChar char="•"/>
            </a:pP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想定来場者数（ソフト事業</a:t>
            </a:r>
            <a:r>
              <a:rPr kumimoji="1" lang="ja-JP" altLang="en-US" sz="110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のみ）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　等</a:t>
            </a:r>
            <a:endParaRPr kumimoji="1" lang="en-US" altLang="ja-JP" sz="11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68407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1261</TotalTime>
  <Words>188</Words>
  <Application>Microsoft Office PowerPoint</Application>
  <PresentationFormat>A3 297x420 mm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ＭＳ Ｐゴシック</vt:lpstr>
      <vt:lpstr>ＭＳ ゴシック</vt:lpstr>
      <vt:lpstr>ＭＳ 明朝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小樽市</dc:creator>
  <cp:lastModifiedBy>繁在家祐</cp:lastModifiedBy>
  <cp:revision>45</cp:revision>
  <cp:lastPrinted>2025-05-13T00:55:29Z</cp:lastPrinted>
  <dcterms:created xsi:type="dcterms:W3CDTF">2020-07-31T06:58:22Z</dcterms:created>
  <dcterms:modified xsi:type="dcterms:W3CDTF">2025-05-13T00:55:29Z</dcterms:modified>
</cp:coreProperties>
</file>